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365" r:id="rId2"/>
    <p:sldId id="362" r:id="rId3"/>
    <p:sldId id="368" r:id="rId4"/>
    <p:sldId id="364" r:id="rId5"/>
    <p:sldId id="388" r:id="rId6"/>
    <p:sldId id="389" r:id="rId7"/>
    <p:sldId id="390" r:id="rId8"/>
    <p:sldId id="395" r:id="rId9"/>
    <p:sldId id="391" r:id="rId10"/>
    <p:sldId id="392" r:id="rId11"/>
    <p:sldId id="393" r:id="rId12"/>
    <p:sldId id="394" r:id="rId13"/>
    <p:sldId id="396" r:id="rId14"/>
    <p:sldId id="397" r:id="rId15"/>
    <p:sldId id="398" r:id="rId16"/>
    <p:sldId id="378" r:id="rId17"/>
    <p:sldId id="379" r:id="rId18"/>
    <p:sldId id="381" r:id="rId19"/>
    <p:sldId id="380" r:id="rId20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формация" id="{9FA27940-A45B-471D-96EC-3FCE80AE8A9B}">
          <p14:sldIdLst/>
        </p14:section>
        <p14:section name="Обязательные слайды" id="{248E5CD8-1028-4246-90C7-3263F7F286D3}">
          <p14:sldIdLst>
            <p14:sldId id="365"/>
            <p14:sldId id="362"/>
            <p14:sldId id="368"/>
            <p14:sldId id="364"/>
            <p14:sldId id="388"/>
            <p14:sldId id="389"/>
            <p14:sldId id="390"/>
            <p14:sldId id="395"/>
            <p14:sldId id="391"/>
            <p14:sldId id="392"/>
            <p14:sldId id="393"/>
            <p14:sldId id="394"/>
            <p14:sldId id="396"/>
            <p14:sldId id="397"/>
            <p14:sldId id="398"/>
            <p14:sldId id="378"/>
            <p14:sldId id="379"/>
            <p14:sldId id="381"/>
            <p14:sldId id="380"/>
          </p14:sldIdLst>
        </p14:section>
        <p14:section name="Шаблоны слайдов" id="{24401F80-F81B-49C3-8D55-70A14F0BF8FF}">
          <p14:sldIdLst/>
        </p14:section>
        <p14:section name="Материалы" id="{0F84D0DE-CEB1-417E-B269-8B3EB04B5FA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496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2571"/>
    <a:srgbClr val="8226E3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76" autoAdjust="0"/>
    <p:restoredTop sz="95851"/>
  </p:normalViewPr>
  <p:slideViewPr>
    <p:cSldViewPr snapToGrid="0" showGuides="1">
      <p:cViewPr varScale="1">
        <p:scale>
          <a:sx n="114" d="100"/>
          <a:sy n="114" d="100"/>
        </p:scale>
        <p:origin x="114" y="102"/>
      </p:cViewPr>
      <p:guideLst>
        <p:guide orient="horz" pos="2160"/>
        <p:guide pos="574"/>
        <p:guide pos="3613"/>
        <p:guide pos="5496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F317-460F-D66A-6ACF-27061C9D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066F97-A6A0-B747-71F9-577306DB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F9F05F-4377-CED9-7FF7-AADFCC58E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8DC8F5-67F2-F257-7833-1FEA7A6F2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327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F317-460F-D66A-6ACF-27061C9D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066F97-A6A0-B747-71F9-577306DB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F9F05F-4377-CED9-7FF7-AADFCC58E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8DC8F5-67F2-F257-7833-1FEA7A6F2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6064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69046-74A9-6BC0-030F-AF985680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235548D-D889-0AAA-F16C-FBBD8FABB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2BED857-8CFB-C4D0-8AA7-4E459CD5C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FF5E7-0C77-0F13-CEBC-1525084DF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85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Логотип/логотипы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8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21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56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писание коман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94095" y="1044081"/>
            <a:ext cx="4962943" cy="2221824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Фото команды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05B910C-9A3E-FA3B-DC7F-BA27D3A1B516}"/>
              </a:ext>
            </a:extLst>
          </p:cNvPr>
          <p:cNvSpPr txBox="1">
            <a:spLocks/>
          </p:cNvSpPr>
          <p:nvPr userDrawn="1"/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/>
              <a:t>КОМАНДА «НАЗВАНИЕ»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2950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89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16.11.2025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16.11.2025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16.11.2025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16.11.2025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16.11.2025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34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16.11.2025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4" r:id="rId2"/>
    <p:sldLayoutId id="2147483694" r:id="rId3"/>
    <p:sldLayoutId id="2147483688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89" r:id="rId11"/>
    <p:sldLayoutId id="2147483690" r:id="rId12"/>
    <p:sldLayoutId id="2147483702" r:id="rId13"/>
    <p:sldLayoutId id="2147483691" r:id="rId14"/>
    <p:sldLayoutId id="2147483692" r:id="rId15"/>
    <p:sldLayoutId id="2147483693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3" r:id="rId23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с одним усеченным углом 5">
            <a:extLst>
              <a:ext uri="{FF2B5EF4-FFF2-40B4-BE49-F238E27FC236}">
                <a16:creationId xmlns:a16="http://schemas.microsoft.com/office/drawing/2014/main" id="{63C0110F-AA77-51FB-37DF-BC3D51A145AA}"/>
              </a:ext>
            </a:extLst>
          </p:cNvPr>
          <p:cNvSpPr/>
          <p:nvPr/>
        </p:nvSpPr>
        <p:spPr>
          <a:xfrm>
            <a:off x="848781" y="2004660"/>
            <a:ext cx="5744056" cy="1558359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sz="1200" b="1" dirty="0">
              <a:solidFill>
                <a:schemeClr val="accent2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FA84A33-0C72-0932-80BA-8E3874357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74144"/>
            <a:ext cx="8930641" cy="827011"/>
          </a:xfrm>
        </p:spPr>
        <p:txBody>
          <a:bodyPr/>
          <a:lstStyle/>
          <a:p>
            <a:r>
              <a:rPr lang="ru-RU" dirty="0" smtClean="0"/>
              <a:t>Самодельное </a:t>
            </a:r>
            <a:r>
              <a:rPr lang="en-US" dirty="0" smtClean="0"/>
              <a:t>IT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7079B28-9FB8-672E-DD52-FA978EC4A2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4906264"/>
            <a:ext cx="8930641" cy="1651572"/>
          </a:xfrm>
        </p:spPr>
        <p:txBody>
          <a:bodyPr anchor="ctr">
            <a:normAutofit/>
          </a:bodyPr>
          <a:lstStyle/>
          <a:p>
            <a:r>
              <a:rPr lang="ru-RU" dirty="0" smtClean="0"/>
              <a:t>Задача 4</a:t>
            </a:r>
          </a:p>
          <a:p>
            <a:pPr marL="719138" indent="0">
              <a:lnSpc>
                <a:spcPct val="100000"/>
              </a:lnSpc>
            </a:pPr>
            <a:r>
              <a:rPr lang="ru-RU" cap="all" dirty="0"/>
              <a:t>Сервис для автоматизации приёма и выдачи инструментов авиаинженерам на базе машинного обучения и компьютерного зрения</a:t>
            </a:r>
          </a:p>
        </p:txBody>
      </p:sp>
      <p:pic>
        <p:nvPicPr>
          <p:cNvPr id="10" name="Рисунок 9" descr="Изображение выглядит как текст, Шрифт, Графика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B5BE39A-7E26-C10A-1800-42D9A920309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404" y="2509781"/>
            <a:ext cx="1772325" cy="684829"/>
          </a:xfrm>
          <a:prstGeom prst="rect">
            <a:avLst/>
          </a:prstGeom>
        </p:spPr>
      </p:pic>
      <p:sp>
        <p:nvSpPr>
          <p:cNvPr id="11" name="Прямоугольник с двумя учесеченными противолежащими углами 89">
            <a:extLst>
              <a:ext uri="{FF2B5EF4-FFF2-40B4-BE49-F238E27FC236}">
                <a16:creationId xmlns:a16="http://schemas.microsoft.com/office/drawing/2014/main" id="{2B3EEF3C-E3BA-00C7-B252-3FCE76BCFB72}"/>
              </a:ext>
            </a:extLst>
          </p:cNvPr>
          <p:cNvSpPr/>
          <p:nvPr/>
        </p:nvSpPr>
        <p:spPr>
          <a:xfrm>
            <a:off x="1129862" y="2188840"/>
            <a:ext cx="2471754" cy="117017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066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52" y="429853"/>
            <a:ext cx="9862734" cy="376138"/>
          </a:xfrm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Подбор архитектуры модели</a:t>
            </a:r>
          </a:p>
        </p:txBody>
      </p:sp>
      <p:graphicFrame>
        <p:nvGraphicFramePr>
          <p:cNvPr id="33" name="Таблица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861766"/>
              </p:ext>
            </p:extLst>
          </p:nvPr>
        </p:nvGraphicFramePr>
        <p:xfrm>
          <a:off x="122650" y="2330770"/>
          <a:ext cx="11849976" cy="3089682"/>
        </p:xfrm>
        <a:graphic>
          <a:graphicData uri="http://schemas.openxmlformats.org/drawingml/2006/table">
            <a:tbl>
              <a:tblPr firstRow="1" firstCol="1">
                <a:tableStyleId>{775DCB02-9BB8-47FD-8907-85C794F793BA}</a:tableStyleId>
              </a:tblPr>
              <a:tblGrid>
                <a:gridCol w="2790159">
                  <a:extLst>
                    <a:ext uri="{9D8B030D-6E8A-4147-A177-3AD203B41FA5}">
                      <a16:colId xmlns:a16="http://schemas.microsoft.com/office/drawing/2014/main" val="695283125"/>
                    </a:ext>
                  </a:extLst>
                </a:gridCol>
                <a:gridCol w="1313018">
                  <a:extLst>
                    <a:ext uri="{9D8B030D-6E8A-4147-A177-3AD203B41FA5}">
                      <a16:colId xmlns:a16="http://schemas.microsoft.com/office/drawing/2014/main" val="2072134559"/>
                    </a:ext>
                  </a:extLst>
                </a:gridCol>
                <a:gridCol w="1575620">
                  <a:extLst>
                    <a:ext uri="{9D8B030D-6E8A-4147-A177-3AD203B41FA5}">
                      <a16:colId xmlns:a16="http://schemas.microsoft.com/office/drawing/2014/main" val="326325454"/>
                    </a:ext>
                  </a:extLst>
                </a:gridCol>
                <a:gridCol w="3019939">
                  <a:extLst>
                    <a:ext uri="{9D8B030D-6E8A-4147-A177-3AD203B41FA5}">
                      <a16:colId xmlns:a16="http://schemas.microsoft.com/office/drawing/2014/main" val="3131566790"/>
                    </a:ext>
                  </a:extLst>
                </a:gridCol>
                <a:gridCol w="1444317">
                  <a:extLst>
                    <a:ext uri="{9D8B030D-6E8A-4147-A177-3AD203B41FA5}">
                      <a16:colId xmlns:a16="http://schemas.microsoft.com/office/drawing/2014/main" val="1503225470"/>
                    </a:ext>
                  </a:extLst>
                </a:gridCol>
                <a:gridCol w="1706923">
                  <a:extLst>
                    <a:ext uri="{9D8B030D-6E8A-4147-A177-3AD203B41FA5}">
                      <a16:colId xmlns:a16="http://schemas.microsoft.com/office/drawing/2014/main" val="3836980143"/>
                    </a:ext>
                  </a:extLst>
                </a:gridCol>
              </a:tblGrid>
              <a:tr h="500780"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Model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Эпохи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Размер фото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ru-RU" sz="1200" b="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Предподготовка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sz="1200" b="0" u="none" strike="noStrike" dirty="0" smtClean="0">
                          <a:solidFill>
                            <a:schemeClr val="accent6"/>
                          </a:solidFill>
                          <a:effectLst/>
                        </a:rPr>
                        <a:t>F1-score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sz="1200" b="0" u="none" strike="noStrike" dirty="0" smtClean="0">
                          <a:solidFill>
                            <a:schemeClr val="accent6"/>
                          </a:solidFill>
                          <a:effectLst/>
                        </a:rPr>
                        <a:t>mAP50-95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28477"/>
                  </a:ext>
                </a:extLst>
              </a:tr>
              <a:tr h="351597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200" b="0" u="none" strike="noStrike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Случайное разбитие на </a:t>
                      </a:r>
                      <a:r>
                        <a:rPr lang="ru-RU" sz="1200" b="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train</a:t>
                      </a: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 и </a:t>
                      </a:r>
                      <a:r>
                        <a:rPr lang="ru-RU" sz="1200" b="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0,94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50334"/>
                  </a:ext>
                </a:extLst>
              </a:tr>
              <a:tr h="250166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1280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 отобраны наиболее сложные фото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>
                          <a:solidFill>
                            <a:schemeClr val="accent6"/>
                          </a:solidFill>
                          <a:effectLst/>
                        </a:rPr>
                        <a:t>0,6</a:t>
                      </a:r>
                      <a:endParaRPr lang="ru-RU" sz="1200" b="0" u="none" strike="noStrike" kern="120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753830"/>
                  </a:ext>
                </a:extLst>
              </a:tr>
              <a:tr h="267419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small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 отобраны наиболее сложные фото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>
                          <a:solidFill>
                            <a:schemeClr val="accent6"/>
                          </a:solidFill>
                          <a:effectLst/>
                        </a:rPr>
                        <a:t>0,56</a:t>
                      </a:r>
                      <a:endParaRPr lang="ru-RU" sz="1200" b="0" u="none" strike="noStrike" kern="120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03644"/>
                  </a:ext>
                </a:extLst>
              </a:tr>
              <a:tr h="258793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 отобраны наиболее сложные фото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0,76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0,63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336518"/>
                  </a:ext>
                </a:extLst>
              </a:tr>
              <a:tr h="267418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100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 отобраны наиболее сложные фото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0,77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0,66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362537"/>
                  </a:ext>
                </a:extLst>
              </a:tr>
              <a:tr h="207034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large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 отобраны наиболее сложные фото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0,72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0,59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488273"/>
                  </a:ext>
                </a:extLst>
              </a:tr>
              <a:tr h="250390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Доп. аугментации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0,73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0,61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549663"/>
                  </a:ext>
                </a:extLst>
              </a:tr>
              <a:tr h="250390">
                <a:tc>
                  <a:txBody>
                    <a:bodyPr/>
                    <a:lstStyle/>
                    <a:p>
                      <a:pPr marL="0" marR="0" indent="0" algn="ctr" defTabSz="578755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u="none" strike="noStrike" kern="1200" dirty="0" smtClean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100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78755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Доп. аугментации</a:t>
                      </a:r>
                      <a:endParaRPr lang="ru-RU" sz="1200" b="0" u="none" strike="noStrike" kern="1200" dirty="0" smtClean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0,83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0,70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313236"/>
                  </a:ext>
                </a:extLst>
              </a:tr>
              <a:tr h="250390">
                <a:tc>
                  <a:txBody>
                    <a:bodyPr/>
                    <a:lstStyle/>
                    <a:p>
                      <a:pPr marL="0" marR="0" lvl="0" indent="0" algn="ctr" defTabSz="578755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u="none" strike="noStrike" kern="1200" dirty="0" smtClean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78755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Доп. Аугментации</a:t>
                      </a:r>
                      <a:r>
                        <a:rPr lang="en-US" sz="1200" b="0" u="none" strike="noStrike" kern="1200" baseline="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ru-RU" sz="1200" b="0" u="none" strike="noStrike" kern="1200" baseline="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больше </a:t>
                      </a:r>
                      <a:r>
                        <a:rPr lang="ru-RU" sz="1200" b="0" u="none" strike="noStrike" kern="1200" baseline="0" dirty="0" err="1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датасет</a:t>
                      </a:r>
                      <a:endParaRPr lang="ru-RU" sz="1200" b="0" u="none" strike="noStrike" kern="1200" dirty="0" smtClean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0,92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0,86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336852"/>
                  </a:ext>
                </a:extLst>
              </a:tr>
            </a:tbl>
          </a:graphicData>
        </a:graphic>
      </p:graphicFrame>
      <p:sp>
        <p:nvSpPr>
          <p:cNvPr id="34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31471" y="1874588"/>
            <a:ext cx="5589171" cy="471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Сравнение метрик моделей семейства </a:t>
            </a:r>
            <a:r>
              <a:rPr lang="en-US" dirty="0" smtClean="0">
                <a:solidFill>
                  <a:schemeClr val="accent6"/>
                </a:solidFill>
              </a:rPr>
              <a:t>YOLO</a:t>
            </a:r>
            <a:r>
              <a:rPr lang="ru-RU" dirty="0" smtClean="0">
                <a:solidFill>
                  <a:schemeClr val="accent6"/>
                </a:solidFill>
              </a:rPr>
              <a:t> после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368596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Результаты решений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22650" y="821346"/>
            <a:ext cx="4966935" cy="626746"/>
            <a:chOff x="1770059" y="1241688"/>
            <a:chExt cx="8169687" cy="1328511"/>
          </a:xfrm>
        </p:grpSpPr>
        <p:sp>
          <p:nvSpPr>
            <p:cNvPr id="14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Характеристики модели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sp>
        <p:nvSpPr>
          <p:cNvPr id="24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7916" y="5582233"/>
            <a:ext cx="3115563" cy="499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>
                <a:solidFill>
                  <a:schemeClr val="accent6"/>
                </a:solidFill>
              </a:rPr>
              <a:t>Intel(R</a:t>
            </a:r>
            <a:r>
              <a:rPr lang="en-US" sz="1200" dirty="0">
                <a:solidFill>
                  <a:schemeClr val="accent6"/>
                </a:solidFill>
              </a:rPr>
              <a:t>) Xeon(R) CPU @ </a:t>
            </a:r>
            <a:r>
              <a:rPr lang="en-US" sz="1200" dirty="0" smtClean="0">
                <a:solidFill>
                  <a:schemeClr val="accent6"/>
                </a:solidFill>
              </a:rPr>
              <a:t>2.20GHz</a:t>
            </a:r>
            <a:r>
              <a:rPr lang="ru-RU" sz="1200" dirty="0" smtClean="0">
                <a:solidFill>
                  <a:schemeClr val="accent6"/>
                </a:solidFill>
              </a:rPr>
              <a:t>, </a:t>
            </a:r>
            <a:r>
              <a:rPr lang="en-US" sz="1200" dirty="0">
                <a:solidFill>
                  <a:schemeClr val="accent6"/>
                </a:solidFill>
              </a:rPr>
              <a:t>X86_64</a:t>
            </a:r>
            <a:endParaRPr lang="ru-RU" sz="1200" i="1" dirty="0" smtClean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fr-FR" sz="1200" dirty="0" smtClean="0">
                <a:solidFill>
                  <a:schemeClr val="accent6"/>
                </a:solidFill>
              </a:rPr>
              <a:t>Tesla T4  </a:t>
            </a:r>
            <a:r>
              <a:rPr lang="fr-FR" sz="1200" dirty="0" err="1">
                <a:solidFill>
                  <a:schemeClr val="accent6"/>
                </a:solidFill>
              </a:rPr>
              <a:t>Память</a:t>
            </a:r>
            <a:r>
              <a:rPr lang="fr-FR" sz="1200" dirty="0">
                <a:solidFill>
                  <a:schemeClr val="accent6"/>
                </a:solidFill>
              </a:rPr>
              <a:t>: 15360 MB</a:t>
            </a:r>
            <a:endParaRPr lang="ru-RU" sz="1200" dirty="0" smtClean="0">
              <a:solidFill>
                <a:schemeClr val="accent6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70486"/>
              </p:ext>
            </p:extLst>
          </p:nvPr>
        </p:nvGraphicFramePr>
        <p:xfrm>
          <a:off x="6090249" y="1456777"/>
          <a:ext cx="4753155" cy="1001376"/>
        </p:xfrm>
        <a:graphic>
          <a:graphicData uri="http://schemas.openxmlformats.org/drawingml/2006/table">
            <a:tbl>
              <a:tblPr firstCol="1">
                <a:tableStyleId>{E269D01E-BC32-4049-B463-5C60D7B0CCD2}</a:tableStyleId>
              </a:tblPr>
              <a:tblGrid>
                <a:gridCol w="4341329">
                  <a:extLst>
                    <a:ext uri="{9D8B030D-6E8A-4147-A177-3AD203B41FA5}">
                      <a16:colId xmlns:a16="http://schemas.microsoft.com/office/drawing/2014/main" val="3124009500"/>
                    </a:ext>
                  </a:extLst>
                </a:gridCol>
                <a:gridCol w="411826">
                  <a:extLst>
                    <a:ext uri="{9D8B030D-6E8A-4147-A177-3AD203B41FA5}">
                      <a16:colId xmlns:a16="http://schemas.microsoft.com/office/drawing/2014/main" val="3330823351"/>
                    </a:ext>
                  </a:extLst>
                </a:gridCol>
              </a:tblGrid>
              <a:tr h="333792"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mAP50-95</a:t>
                      </a:r>
                      <a:endParaRPr lang="en-US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0,86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264197"/>
                  </a:ext>
                </a:extLst>
              </a:tr>
              <a:tr h="333792"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F1-score</a:t>
                      </a:r>
                      <a:endParaRPr lang="en-US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0,92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2533"/>
                  </a:ext>
                </a:extLst>
              </a:tr>
              <a:tr h="333792"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% </a:t>
                      </a:r>
                      <a:r>
                        <a:rPr lang="ru-RU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найденных</a:t>
                      </a:r>
                      <a:r>
                        <a:rPr lang="ru-RU" sz="1400" b="0" u="none" strike="noStrike" kern="1200" baseline="0" dirty="0" smtClean="0">
                          <a:solidFill>
                            <a:schemeClr val="accent6"/>
                          </a:solidFill>
                          <a:effectLst/>
                        </a:rPr>
                        <a:t> совпадений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9</a:t>
                      </a:r>
                      <a:r>
                        <a:rPr lang="en-US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0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073138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2172C17B-3AE0-4302-5EE3-882899D5FA82}"/>
              </a:ext>
            </a:extLst>
          </p:cNvPr>
          <p:cNvSpPr txBox="1"/>
          <p:nvPr/>
        </p:nvSpPr>
        <p:spPr>
          <a:xfrm>
            <a:off x="6090249" y="973094"/>
            <a:ext cx="5337185" cy="224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F92571"/>
                </a:solidFill>
              </a:rPr>
              <a:t>Результативность модели</a:t>
            </a:r>
            <a:endParaRPr lang="ru-RU" dirty="0">
              <a:solidFill>
                <a:srgbClr val="F92571"/>
              </a:solidFill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970694"/>
              </p:ext>
            </p:extLst>
          </p:nvPr>
        </p:nvGraphicFramePr>
        <p:xfrm>
          <a:off x="349532" y="1472074"/>
          <a:ext cx="4964340" cy="986080"/>
        </p:xfrm>
        <a:graphic>
          <a:graphicData uri="http://schemas.openxmlformats.org/drawingml/2006/table">
            <a:tbl>
              <a:tblPr>
                <a:tableStyleId>{E269D01E-BC32-4049-B463-5C60D7B0CCD2}</a:tableStyleId>
              </a:tblPr>
              <a:tblGrid>
                <a:gridCol w="4964340">
                  <a:extLst>
                    <a:ext uri="{9D8B030D-6E8A-4147-A177-3AD203B41FA5}">
                      <a16:colId xmlns:a16="http://schemas.microsoft.com/office/drawing/2014/main" val="2988695507"/>
                    </a:ext>
                  </a:extLst>
                </a:gridCol>
              </a:tblGrid>
              <a:tr h="24652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400" b="1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572725"/>
                  </a:ext>
                </a:extLst>
              </a:tr>
              <a:tr h="246520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25 млн. параметров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617641"/>
                  </a:ext>
                </a:extLst>
              </a:tr>
              <a:tr h="246520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ONNX-стандарт для ускорения и оптимизации </a:t>
                      </a:r>
                      <a:r>
                        <a:rPr lang="ru-RU" sz="140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инференса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97801"/>
                  </a:ext>
                </a:extLst>
              </a:tr>
              <a:tr h="24652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Non Maximum Suppression</a:t>
                      </a:r>
                      <a:endParaRPr lang="en-US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885436"/>
                  </a:ext>
                </a:extLst>
              </a:tr>
            </a:tbl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04467"/>
              </p:ext>
            </p:extLst>
          </p:nvPr>
        </p:nvGraphicFramePr>
        <p:xfrm>
          <a:off x="352485" y="2969167"/>
          <a:ext cx="9265968" cy="2013096"/>
        </p:xfrm>
        <a:graphic>
          <a:graphicData uri="http://schemas.openxmlformats.org/drawingml/2006/table">
            <a:tbl>
              <a:tblPr firstRow="1" bandCol="1">
                <a:tableStyleId>{775DCB02-9BB8-47FD-8907-85C794F793BA}</a:tableStyleId>
              </a:tblPr>
              <a:tblGrid>
                <a:gridCol w="3431205">
                  <a:extLst>
                    <a:ext uri="{9D8B030D-6E8A-4147-A177-3AD203B41FA5}">
                      <a16:colId xmlns:a16="http://schemas.microsoft.com/office/drawing/2014/main" val="291364083"/>
                    </a:ext>
                  </a:extLst>
                </a:gridCol>
                <a:gridCol w="1401179">
                  <a:extLst>
                    <a:ext uri="{9D8B030D-6E8A-4147-A177-3AD203B41FA5}">
                      <a16:colId xmlns:a16="http://schemas.microsoft.com/office/drawing/2014/main" val="1805761"/>
                    </a:ext>
                  </a:extLst>
                </a:gridCol>
                <a:gridCol w="1369810">
                  <a:extLst>
                    <a:ext uri="{9D8B030D-6E8A-4147-A177-3AD203B41FA5}">
                      <a16:colId xmlns:a16="http://schemas.microsoft.com/office/drawing/2014/main" val="2053953455"/>
                    </a:ext>
                  </a:extLst>
                </a:gridCol>
                <a:gridCol w="892537">
                  <a:extLst>
                    <a:ext uri="{9D8B030D-6E8A-4147-A177-3AD203B41FA5}">
                      <a16:colId xmlns:a16="http://schemas.microsoft.com/office/drawing/2014/main" val="2893929640"/>
                    </a:ext>
                  </a:extLst>
                </a:gridCol>
                <a:gridCol w="1041408">
                  <a:extLst>
                    <a:ext uri="{9D8B030D-6E8A-4147-A177-3AD203B41FA5}">
                      <a16:colId xmlns:a16="http://schemas.microsoft.com/office/drawing/2014/main" val="2944432240"/>
                    </a:ext>
                  </a:extLst>
                </a:gridCol>
                <a:gridCol w="1129829">
                  <a:extLst>
                    <a:ext uri="{9D8B030D-6E8A-4147-A177-3AD203B41FA5}">
                      <a16:colId xmlns:a16="http://schemas.microsoft.com/office/drawing/2014/main" val="2243664551"/>
                    </a:ext>
                  </a:extLst>
                </a:gridCol>
              </a:tblGrid>
              <a:tr h="279536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Параметр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GPU</a:t>
                      </a:r>
                      <a:endParaRPr lang="en-US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CPU</a:t>
                      </a:r>
                      <a:endParaRPr lang="en-US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989838"/>
                  </a:ext>
                </a:extLst>
              </a:tr>
              <a:tr h="433281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400" b="0" i="0" u="none" strike="noStrike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400" b="0" i="0" u="none" strike="noStrike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298067"/>
                  </a:ext>
                </a:extLst>
              </a:tr>
              <a:tr h="436618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Формат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PyTorch</a:t>
                      </a:r>
                      <a:endParaRPr lang="en-US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ONNX</a:t>
                      </a:r>
                      <a:endParaRPr lang="en-US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PyTorch</a:t>
                      </a:r>
                      <a:endParaRPr lang="en-US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ONNX</a:t>
                      </a:r>
                      <a:endParaRPr lang="en-US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web-</a:t>
                      </a:r>
                      <a:r>
                        <a:rPr lang="ru-RU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сервис</a:t>
                      </a:r>
                      <a:endParaRPr lang="ru-RU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115591"/>
                  </a:ext>
                </a:extLst>
              </a:tr>
              <a:tr h="430380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Время обработки 1 снимка</a:t>
                      </a:r>
                      <a:r>
                        <a:rPr lang="ru-RU" sz="1400" b="0" u="none" strike="noStrike" dirty="0" smtClean="0">
                          <a:solidFill>
                            <a:schemeClr val="accent6"/>
                          </a:solidFill>
                          <a:effectLst/>
                        </a:rPr>
                        <a:t>, </a:t>
                      </a:r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секунд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i="0" u="none" strike="noStrike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0,24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i="0" u="none" strike="noStrike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0,05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1,39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1,37</a:t>
                      </a:r>
                      <a:endParaRPr lang="ru-RU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1,43</a:t>
                      </a:r>
                      <a:endParaRPr lang="ru-RU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01298"/>
                  </a:ext>
                </a:extLst>
              </a:tr>
              <a:tr h="433281"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en-US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GFLOPs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78,7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ru-RU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78,7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548915"/>
                  </a:ext>
                </a:extLst>
              </a:tr>
            </a:tbl>
          </a:graphicData>
        </a:graphic>
      </p:graphicFrame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349532" y="5091387"/>
            <a:ext cx="6281026" cy="626746"/>
            <a:chOff x="1770059" y="1241688"/>
            <a:chExt cx="8169687" cy="1328511"/>
          </a:xfrm>
        </p:grpSpPr>
        <p:sp>
          <p:nvSpPr>
            <p:cNvPr id="38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7176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600" dirty="0" smtClean="0">
                  <a:solidFill>
                    <a:srgbClr val="F92571"/>
                  </a:solidFill>
                </a:rPr>
                <a:t>Характеристики оборудования в</a:t>
              </a:r>
              <a:r>
                <a:rPr lang="en-US" sz="1600" dirty="0">
                  <a:solidFill>
                    <a:srgbClr val="F92571"/>
                  </a:solidFill>
                </a:rPr>
                <a:t> google </a:t>
              </a:r>
              <a:r>
                <a:rPr lang="en-US" sz="1600" dirty="0" err="1">
                  <a:solidFill>
                    <a:srgbClr val="F92571"/>
                  </a:solidFill>
                </a:rPr>
                <a:t>colab</a:t>
              </a:r>
              <a:endParaRPr lang="ru-RU" sz="1600" dirty="0">
                <a:solidFill>
                  <a:srgbClr val="F92571"/>
                </a:solidFill>
              </a:endParaRPr>
            </a:p>
          </p:txBody>
        </p:sp>
      </p:grpSp>
      <p:sp>
        <p:nvSpPr>
          <p:cNvPr id="40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571236" y="5747081"/>
            <a:ext cx="5272168" cy="499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chemeClr val="accent6"/>
                </a:solidFill>
              </a:rPr>
              <a:t> Intel Xeon Processor (</a:t>
            </a:r>
            <a:r>
              <a:rPr lang="en-US" sz="1200" dirty="0" err="1">
                <a:solidFill>
                  <a:schemeClr val="accent6"/>
                </a:solidFill>
              </a:rPr>
              <a:t>Icelake</a:t>
            </a:r>
            <a:r>
              <a:rPr lang="en-US" sz="1200" dirty="0" smtClean="0">
                <a:solidFill>
                  <a:schemeClr val="accent6"/>
                </a:solidFill>
              </a:rPr>
              <a:t>)</a:t>
            </a:r>
            <a:r>
              <a:rPr lang="ru-RU" sz="1200" dirty="0" smtClean="0">
                <a:solidFill>
                  <a:schemeClr val="accent6"/>
                </a:solidFill>
              </a:rPr>
              <a:t> 4 ядра, 24 </a:t>
            </a:r>
            <a:r>
              <a:rPr lang="en-US" sz="1200" dirty="0" smtClean="0">
                <a:solidFill>
                  <a:schemeClr val="accent6"/>
                </a:solidFill>
              </a:rPr>
              <a:t>GB</a:t>
            </a:r>
            <a:r>
              <a:rPr lang="ru-RU" sz="1200" dirty="0" smtClean="0">
                <a:solidFill>
                  <a:schemeClr val="accent6"/>
                </a:solidFill>
              </a:rPr>
              <a:t> </a:t>
            </a:r>
            <a:r>
              <a:rPr lang="en-US" sz="1200" dirty="0" smtClean="0">
                <a:solidFill>
                  <a:schemeClr val="accent6"/>
                </a:solidFill>
              </a:rPr>
              <a:t>RAM</a:t>
            </a:r>
            <a:endParaRPr lang="ru-RU" sz="1200" dirty="0" smtClean="0">
              <a:solidFill>
                <a:schemeClr val="accent6"/>
              </a:solidFill>
            </a:endParaRPr>
          </a:p>
        </p:txBody>
      </p: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5431080" y="5143377"/>
            <a:ext cx="6281026" cy="574756"/>
            <a:chOff x="1770059" y="1241688"/>
            <a:chExt cx="8169687" cy="1328511"/>
          </a:xfrm>
        </p:grpSpPr>
        <p:sp>
          <p:nvSpPr>
            <p:cNvPr id="42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782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600" dirty="0" smtClean="0">
                  <a:solidFill>
                    <a:srgbClr val="F92571"/>
                  </a:solidFill>
                </a:rPr>
                <a:t>Характеристики оборудования </a:t>
              </a:r>
              <a:r>
                <a:rPr lang="en-US" sz="1600" dirty="0" smtClean="0">
                  <a:solidFill>
                    <a:srgbClr val="F92571"/>
                  </a:solidFill>
                </a:rPr>
                <a:t>VM </a:t>
              </a:r>
              <a:r>
                <a:rPr lang="en-US" sz="1600" dirty="0" err="1" smtClean="0">
                  <a:solidFill>
                    <a:srgbClr val="F92571"/>
                  </a:solidFill>
                </a:rPr>
                <a:t>yandex.cloud</a:t>
              </a:r>
              <a:endParaRPr lang="ru-RU" sz="1600" dirty="0">
                <a:solidFill>
                  <a:srgbClr val="F9257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02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5" y="1671693"/>
            <a:ext cx="5167200" cy="3875400"/>
          </a:xfrm>
          <a:prstGeom prst="rect">
            <a:avLst/>
          </a:prstGeom>
        </p:spPr>
      </p:pic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Результаты решений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701292"/>
              </p:ext>
            </p:extLst>
          </p:nvPr>
        </p:nvGraphicFramePr>
        <p:xfrm>
          <a:off x="5203206" y="1654915"/>
          <a:ext cx="6598926" cy="3875400"/>
        </p:xfrm>
        <a:graphic>
          <a:graphicData uri="http://schemas.openxmlformats.org/drawingml/2006/table">
            <a:tbl>
              <a:tblPr>
                <a:tableStyleId>{E269D01E-BC32-4049-B463-5C60D7B0CCD2}</a:tableStyleId>
              </a:tblPr>
              <a:tblGrid>
                <a:gridCol w="4070190">
                  <a:extLst>
                    <a:ext uri="{9D8B030D-6E8A-4147-A177-3AD203B41FA5}">
                      <a16:colId xmlns:a16="http://schemas.microsoft.com/office/drawing/2014/main" val="3799799622"/>
                    </a:ext>
                  </a:extLst>
                </a:gridCol>
                <a:gridCol w="862642">
                  <a:extLst>
                    <a:ext uri="{9D8B030D-6E8A-4147-A177-3AD203B41FA5}">
                      <a16:colId xmlns:a16="http://schemas.microsoft.com/office/drawing/2014/main" val="706369352"/>
                    </a:ext>
                  </a:extLst>
                </a:gridCol>
                <a:gridCol w="871268">
                  <a:extLst>
                    <a:ext uri="{9D8B030D-6E8A-4147-A177-3AD203B41FA5}">
                      <a16:colId xmlns:a16="http://schemas.microsoft.com/office/drawing/2014/main" val="3029546893"/>
                    </a:ext>
                  </a:extLst>
                </a:gridCol>
                <a:gridCol w="794826">
                  <a:extLst>
                    <a:ext uri="{9D8B030D-6E8A-4147-A177-3AD203B41FA5}">
                      <a16:colId xmlns:a16="http://schemas.microsoft.com/office/drawing/2014/main" val="2065352573"/>
                    </a:ext>
                  </a:extLst>
                </a:gridCol>
              </a:tblGrid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Класс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Precision</a:t>
                      </a:r>
                      <a:endParaRPr lang="en-US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Recall</a:t>
                      </a:r>
                      <a:endParaRPr lang="en-US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F1-score</a:t>
                      </a:r>
                      <a:endParaRPr lang="en-US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604133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 smtClean="0">
                          <a:solidFill>
                            <a:schemeClr val="accent6"/>
                          </a:solidFill>
                          <a:effectLst/>
                        </a:rPr>
                        <a:t>1_отвертка_минус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0.9987</a:t>
                      </a:r>
                      <a:endParaRPr lang="ru-RU" sz="120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0.8272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7875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0.9049</a:t>
                      </a:r>
                      <a:endParaRPr lang="ru-RU" sz="1200" b="0" i="0" u="none" strike="noStrike" dirty="0" smtClean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06306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 dirty="0" smtClean="0">
                          <a:solidFill>
                            <a:schemeClr val="accent6"/>
                          </a:solidFill>
                          <a:effectLst/>
                        </a:rPr>
                        <a:t>2_отвертка_плюс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0.9426</a:t>
                      </a:r>
                      <a:endParaRPr lang="ru-RU" sz="120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0.8395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0.8881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955249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 smtClean="0">
                          <a:solidFill>
                            <a:schemeClr val="accent6"/>
                          </a:solidFill>
                          <a:effectLst/>
                        </a:rPr>
                        <a:t>3_отвертка_смещенный_крест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0.8616</a:t>
                      </a:r>
                      <a:endParaRPr lang="ru-RU" sz="120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0.8395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7875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0.8504</a:t>
                      </a:r>
                      <a:endParaRPr lang="ru-RU" sz="1200" b="0" i="0" u="none" strike="noStrike" dirty="0" smtClean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263153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 smtClean="0">
                          <a:solidFill>
                            <a:schemeClr val="accent6"/>
                          </a:solidFill>
                          <a:effectLst/>
                        </a:rPr>
                        <a:t>4_коловорот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1.0000</a:t>
                      </a:r>
                      <a:endParaRPr lang="ru-RU" sz="120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0.8373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7875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0.9115</a:t>
                      </a:r>
                      <a:endParaRPr lang="ru-RU" sz="1200" b="0" i="0" u="none" strike="noStrike" dirty="0" smtClean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881199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 smtClean="0">
                          <a:solidFill>
                            <a:schemeClr val="accent6"/>
                          </a:solidFill>
                          <a:effectLst/>
                        </a:rPr>
                        <a:t>5_пассатижи_контровочные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0.9654</a:t>
                      </a:r>
                      <a:endParaRPr lang="ru-RU" sz="120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0.9136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0.9388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176346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 smtClean="0">
                          <a:solidFill>
                            <a:schemeClr val="accent6"/>
                          </a:solidFill>
                          <a:effectLst/>
                        </a:rPr>
                        <a:t>6_пассатижи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0.9722</a:t>
                      </a:r>
                      <a:endParaRPr lang="ru-RU" sz="120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0.9506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0.9613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882538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 smtClean="0">
                          <a:solidFill>
                            <a:schemeClr val="accent6"/>
                          </a:solidFill>
                          <a:effectLst/>
                        </a:rPr>
                        <a:t>7_шэрница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0.9403</a:t>
                      </a:r>
                      <a:endParaRPr lang="ru-RU" sz="120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0.9729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0.9564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951347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 smtClean="0">
                          <a:solidFill>
                            <a:schemeClr val="accent6"/>
                          </a:solidFill>
                          <a:effectLst/>
                        </a:rPr>
                        <a:t>8_разводной_ключ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0.9428</a:t>
                      </a:r>
                      <a:endParaRPr lang="ru-RU" sz="120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0.9000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0.9209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974860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 kern="120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9_открывашка_для_банок</a:t>
                      </a:r>
                      <a:endParaRPr lang="ru-RU" sz="1200" u="none" strike="noStrike" kern="120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1.0000</a:t>
                      </a:r>
                      <a:endParaRPr lang="ru-RU" sz="120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7875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0.8904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0.9420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535009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 smtClean="0">
                          <a:solidFill>
                            <a:schemeClr val="accent6"/>
                          </a:solidFill>
                          <a:effectLst/>
                        </a:rPr>
                        <a:t>10_ключ_рожковый_накидной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0.9890</a:t>
                      </a:r>
                      <a:endParaRPr lang="ru-RU" sz="120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0.8395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7875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0.9081</a:t>
                      </a:r>
                      <a:endParaRPr lang="ru-RU" sz="1200" b="0" i="0" u="none" strike="noStrike" dirty="0" smtClean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203279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 smtClean="0">
                          <a:solidFill>
                            <a:schemeClr val="accent6"/>
                          </a:solidFill>
                          <a:effectLst/>
                        </a:rPr>
                        <a:t>11_бокорезы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0.9785</a:t>
                      </a:r>
                      <a:endParaRPr lang="ru-RU" sz="120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7875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0.9012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7875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0.9383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129762"/>
                  </a:ext>
                </a:extLst>
              </a:tr>
            </a:tbl>
          </a:graphicData>
        </a:graphic>
      </p:graphicFrame>
      <p:sp>
        <p:nvSpPr>
          <p:cNvPr id="10" name="Прямоугольник 9"/>
          <p:cNvSpPr/>
          <p:nvPr/>
        </p:nvSpPr>
        <p:spPr>
          <a:xfrm>
            <a:off x="489389" y="1014560"/>
            <a:ext cx="35949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92571"/>
                </a:solidFill>
              </a:rPr>
              <a:t>Результативность модели</a:t>
            </a:r>
          </a:p>
        </p:txBody>
      </p:sp>
      <p:sp>
        <p:nvSpPr>
          <p:cNvPr id="38" name="Прямоугольник 37"/>
          <p:cNvSpPr/>
          <p:nvPr/>
        </p:nvSpPr>
        <p:spPr>
          <a:xfrm>
            <a:off x="5128416" y="1014560"/>
            <a:ext cx="26681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>
                <a:solidFill>
                  <a:srgbClr val="F92571"/>
                </a:solidFill>
              </a:rPr>
              <a:t>Метрики по классам:</a:t>
            </a:r>
            <a:endParaRPr lang="ru-RU" sz="2000" dirty="0">
              <a:solidFill>
                <a:srgbClr val="F925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8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421049" y="952482"/>
            <a:ext cx="5286487" cy="3517624"/>
            <a:chOff x="1027152" y="2693983"/>
            <a:chExt cx="6796849" cy="4462905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12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  <a:grpFill/>
          </p:grpSpPr>
          <p:sp>
            <p:nvSpPr>
              <p:cNvPr id="15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6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7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8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9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0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21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grpFill/>
            </p:grpSpPr>
            <p:sp>
              <p:nvSpPr>
                <p:cNvPr id="24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5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6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9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0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1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2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3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4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3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F43D9F-F201-460A-B5AB-10C4C6323FC9}"/>
                </a:ext>
              </a:extLst>
            </p:cNvPr>
            <p:cNvSpPr txBox="1"/>
            <p:nvPr/>
          </p:nvSpPr>
          <p:spPr>
            <a:xfrm>
              <a:off x="2691512" y="2904897"/>
              <a:ext cx="3166019" cy="38926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http://aerotoolkit.sytes.net:8001/</a:t>
              </a:r>
              <a:endParaRPr lang="id-ID" sz="10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14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grpSp>
        <p:nvGrpSpPr>
          <p:cNvPr id="35" name="Group 82">
            <a:extLst>
              <a:ext uri="{FF2B5EF4-FFF2-40B4-BE49-F238E27FC236}">
                <a16:creationId xmlns:a16="http://schemas.microsoft.com/office/drawing/2014/main" id="{476BE634-6695-4A59-B9FD-6815B89BADCA}"/>
              </a:ext>
            </a:extLst>
          </p:cNvPr>
          <p:cNvGrpSpPr>
            <a:grpSpLocks noChangeAspect="1"/>
          </p:cNvGrpSpPr>
          <p:nvPr/>
        </p:nvGrpSpPr>
        <p:grpSpPr>
          <a:xfrm>
            <a:off x="6162638" y="952482"/>
            <a:ext cx="5249097" cy="3493870"/>
            <a:chOff x="1029339" y="2693983"/>
            <a:chExt cx="6794662" cy="4462905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36" name="Group 83">
              <a:extLst>
                <a:ext uri="{FF2B5EF4-FFF2-40B4-BE49-F238E27FC236}">
                  <a16:creationId xmlns:a16="http://schemas.microsoft.com/office/drawing/2014/main" id="{F753F412-8864-4B46-BFBD-0C8E827679D2}"/>
                </a:ext>
              </a:extLst>
            </p:cNvPr>
            <p:cNvGrpSpPr/>
            <p:nvPr/>
          </p:nvGrpSpPr>
          <p:grpSpPr>
            <a:xfrm>
              <a:off x="1029339" y="2693983"/>
              <a:ext cx="6794662" cy="4462905"/>
              <a:chOff x="1029339" y="2693983"/>
              <a:chExt cx="6794662" cy="4462905"/>
            </a:xfrm>
            <a:grpFill/>
          </p:grpSpPr>
          <p:sp>
            <p:nvSpPr>
              <p:cNvPr id="40" name="AutoShape 1">
                <a:extLst>
                  <a:ext uri="{FF2B5EF4-FFF2-40B4-BE49-F238E27FC236}">
                    <a16:creationId xmlns:a16="http://schemas.microsoft.com/office/drawing/2014/main" id="{48F16F12-B004-4ABE-AAA8-42D597EFDA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1" name="AutoShape 3">
                <a:extLst>
                  <a:ext uri="{FF2B5EF4-FFF2-40B4-BE49-F238E27FC236}">
                    <a16:creationId xmlns:a16="http://schemas.microsoft.com/office/drawing/2014/main" id="{297699FF-7AA4-40F4-81BC-DF7B89B3F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0" y="2779230"/>
                <a:ext cx="2717866" cy="561623"/>
              </a:xfrm>
              <a:prstGeom prst="roundRect">
                <a:avLst>
                  <a:gd name="adj" fmla="val 11986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2" name="Oval 4">
                <a:extLst>
                  <a:ext uri="{FF2B5EF4-FFF2-40B4-BE49-F238E27FC236}">
                    <a16:creationId xmlns:a16="http://schemas.microsoft.com/office/drawing/2014/main" id="{D68B6E0E-D3C7-4493-A31B-8207DAE9C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3" name="Oval 5">
                <a:extLst>
                  <a:ext uri="{FF2B5EF4-FFF2-40B4-BE49-F238E27FC236}">
                    <a16:creationId xmlns:a16="http://schemas.microsoft.com/office/drawing/2014/main" id="{AA3A8A3A-E81C-4F16-9EA2-9F11A9775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539165D2-E0B0-4B91-BDF2-5FF535A72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45" name="Group 93">
                <a:extLst>
                  <a:ext uri="{FF2B5EF4-FFF2-40B4-BE49-F238E27FC236}">
                    <a16:creationId xmlns:a16="http://schemas.microsoft.com/office/drawing/2014/main" id="{022AA45E-1A3D-4A3B-B08F-4D64E6102BF2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grpFill/>
            </p:grpSpPr>
            <p:sp>
              <p:nvSpPr>
                <p:cNvPr id="48" name="Freeform 13">
                  <a:extLst>
                    <a:ext uri="{FF2B5EF4-FFF2-40B4-BE49-F238E27FC236}">
                      <a16:creationId xmlns:a16="http://schemas.microsoft.com/office/drawing/2014/main" id="{2EE8F120-DDD5-495E-8097-10825D0A1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9" name="Freeform 14">
                  <a:extLst>
                    <a:ext uri="{FF2B5EF4-FFF2-40B4-BE49-F238E27FC236}">
                      <a16:creationId xmlns:a16="http://schemas.microsoft.com/office/drawing/2014/main" id="{899F88D3-5C91-4BBA-BE63-9371B4B35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0" name="Freeform 15">
                  <a:extLst>
                    <a:ext uri="{FF2B5EF4-FFF2-40B4-BE49-F238E27FC236}">
                      <a16:creationId xmlns:a16="http://schemas.microsoft.com/office/drawing/2014/main" id="{C1C5DCC2-9B40-4DA3-AB2F-ED9C5D891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1" name="Freeform 16">
                  <a:extLst>
                    <a:ext uri="{FF2B5EF4-FFF2-40B4-BE49-F238E27FC236}">
                      <a16:creationId xmlns:a16="http://schemas.microsoft.com/office/drawing/2014/main" id="{0721D991-881C-4DBE-AF30-E47AE304B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2" name="Freeform 17">
                  <a:extLst>
                    <a:ext uri="{FF2B5EF4-FFF2-40B4-BE49-F238E27FC236}">
                      <a16:creationId xmlns:a16="http://schemas.microsoft.com/office/drawing/2014/main" id="{97111254-2A6F-40F4-8741-1C703E43B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3448ADF5-3363-4495-90EA-D3397EA0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A11FFFD8-A688-46DB-9518-83D23CB9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3B48C2AB-505E-4332-A44A-9D533A650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6" name="Freeform 21">
                  <a:extLst>
                    <a:ext uri="{FF2B5EF4-FFF2-40B4-BE49-F238E27FC236}">
                      <a16:creationId xmlns:a16="http://schemas.microsoft.com/office/drawing/2014/main" id="{EBFBAB80-64C2-4E27-A1CC-A218E6C35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27106E3B-5EE5-442B-87E5-0B8163B9997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7" name="Oval 6">
                <a:extLst>
                  <a:ext uri="{FF2B5EF4-FFF2-40B4-BE49-F238E27FC236}">
                    <a16:creationId xmlns:a16="http://schemas.microsoft.com/office/drawing/2014/main" id="{AFFAA0AD-114A-4831-ACE3-B8C4258E3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4BEAEF8-91EF-49C8-A667-2BC7D51C2397}"/>
                </a:ext>
              </a:extLst>
            </p:cNvPr>
            <p:cNvSpPr txBox="1"/>
            <p:nvPr/>
          </p:nvSpPr>
          <p:spPr>
            <a:xfrm>
              <a:off x="2237110" y="2874276"/>
              <a:ext cx="3659863" cy="31451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id-ID" sz="10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http://aerotoolkit.sytes.net:8000/</a:t>
              </a:r>
              <a:endParaRPr lang="id-ID" sz="10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C88632E-4E09-404A-9868-C0997FA11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sp>
        <p:nvSpPr>
          <p:cNvPr id="58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5868" y="4886082"/>
            <a:ext cx="5235148" cy="1423277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ru-RU" dirty="0">
                <a:solidFill>
                  <a:schemeClr val="accent6"/>
                </a:solidFill>
              </a:rPr>
              <a:t>Клиент (</a:t>
            </a:r>
            <a:r>
              <a:rPr lang="ru-RU" dirty="0" err="1">
                <a:solidFill>
                  <a:schemeClr val="accent6"/>
                </a:solidFill>
              </a:rPr>
              <a:t>Photo</a:t>
            </a:r>
            <a:r>
              <a:rPr lang="ru-RU" dirty="0">
                <a:solidFill>
                  <a:schemeClr val="accent6"/>
                </a:solidFill>
              </a:rPr>
              <a:t> </a:t>
            </a:r>
            <a:r>
              <a:rPr lang="ru-RU" dirty="0" err="1">
                <a:solidFill>
                  <a:schemeClr val="accent6"/>
                </a:solidFill>
              </a:rPr>
              <a:t>Server</a:t>
            </a:r>
            <a:r>
              <a:rPr lang="ru-RU" dirty="0">
                <a:solidFill>
                  <a:schemeClr val="accent6"/>
                </a:solidFill>
              </a:rPr>
              <a:t>) </a:t>
            </a:r>
            <a:r>
              <a:rPr lang="en-US" dirty="0">
                <a:solidFill>
                  <a:schemeClr val="accent6"/>
                </a:solidFill>
              </a:rPr>
              <a:t> http://aerotoolkit.sytes.net:8001/ </a:t>
            </a:r>
            <a:r>
              <a:rPr lang="ru-RU" dirty="0" smtClean="0">
                <a:solidFill>
                  <a:schemeClr val="accent6"/>
                </a:solidFill>
              </a:rPr>
              <a:t>отвечает </a:t>
            </a:r>
            <a:r>
              <a:rPr lang="ru-RU" dirty="0">
                <a:solidFill>
                  <a:schemeClr val="accent6"/>
                </a:solidFill>
              </a:rPr>
              <a:t>за взаимодействие с пользователем: предоставляет интерфейс для загрузки фотографий инструментов, настройки параметров </a:t>
            </a:r>
            <a:r>
              <a:rPr lang="ru-RU" dirty="0" smtClean="0">
                <a:solidFill>
                  <a:schemeClr val="accent6"/>
                </a:solidFill>
              </a:rPr>
              <a:t>распознавания, и </a:t>
            </a:r>
            <a:r>
              <a:rPr lang="ru-RU" dirty="0">
                <a:solidFill>
                  <a:schemeClr val="accent6"/>
                </a:solidFill>
              </a:rPr>
              <a:t>отправки </a:t>
            </a:r>
            <a:r>
              <a:rPr lang="ru-RU" dirty="0" smtClean="0">
                <a:solidFill>
                  <a:schemeClr val="accent6"/>
                </a:solidFill>
              </a:rPr>
              <a:t>изображений. </a:t>
            </a:r>
            <a:r>
              <a:rPr lang="ru-RU" dirty="0">
                <a:solidFill>
                  <a:schemeClr val="accent6"/>
                </a:solidFill>
              </a:rPr>
              <a:t>Он автоматически получает </a:t>
            </a:r>
            <a:r>
              <a:rPr lang="ru-RU" dirty="0" err="1">
                <a:solidFill>
                  <a:schemeClr val="accent6"/>
                </a:solidFill>
              </a:rPr>
              <a:t>токены</a:t>
            </a:r>
            <a:r>
              <a:rPr lang="ru-RU" dirty="0">
                <a:solidFill>
                  <a:schemeClr val="accent6"/>
                </a:solidFill>
              </a:rPr>
              <a:t> доступа, кодирует данные </a:t>
            </a:r>
            <a:r>
              <a:rPr lang="ru-RU" dirty="0" smtClean="0">
                <a:solidFill>
                  <a:schemeClr val="accent6"/>
                </a:solidFill>
              </a:rPr>
              <a:t>и </a:t>
            </a:r>
            <a:r>
              <a:rPr lang="ru-RU" dirty="0">
                <a:solidFill>
                  <a:schemeClr val="accent6"/>
                </a:solidFill>
              </a:rPr>
              <a:t>обеспечивает первоначальную обработку запросов перед их передачей в основную систему.</a:t>
            </a:r>
          </a:p>
        </p:txBody>
      </p:sp>
      <p:sp>
        <p:nvSpPr>
          <p:cNvPr id="59" name="Текст 3">
            <a:extLst>
              <a:ext uri="{FF2B5EF4-FFF2-40B4-BE49-F238E27FC236}">
                <a16:creationId xmlns:a16="http://schemas.microsoft.com/office/drawing/2014/main" id="{735CE154-6330-485C-8E80-D5D601B2BAD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31064" y="4793551"/>
            <a:ext cx="5249098" cy="1762523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ru-RU" sz="1200" dirty="0">
                <a:solidFill>
                  <a:schemeClr val="accent6"/>
                </a:solidFill>
              </a:rPr>
              <a:t>Сервер </a:t>
            </a:r>
            <a:r>
              <a:rPr lang="ru-RU" sz="1200" dirty="0" err="1" smtClean="0">
                <a:solidFill>
                  <a:schemeClr val="accent6"/>
                </a:solidFill>
              </a:rPr>
              <a:t>AeroToolKit</a:t>
            </a:r>
            <a:r>
              <a:rPr lang="ru-RU" sz="1200" dirty="0" smtClean="0">
                <a:solidFill>
                  <a:schemeClr val="accent6"/>
                </a:solidFill>
              </a:rPr>
              <a:t> </a:t>
            </a:r>
            <a:r>
              <a:rPr lang="ru-RU" sz="1200" dirty="0" err="1" smtClean="0">
                <a:solidFill>
                  <a:schemeClr val="accent6"/>
                </a:solidFill>
              </a:rPr>
              <a:t>Backend</a:t>
            </a:r>
            <a:r>
              <a:rPr lang="ru-RU" sz="1200" dirty="0">
                <a:solidFill>
                  <a:schemeClr val="accent6"/>
                </a:solidFill>
              </a:rPr>
              <a:t> </a:t>
            </a:r>
            <a:r>
              <a:rPr lang="en-US" sz="1200" dirty="0" smtClean="0">
                <a:solidFill>
                  <a:schemeClr val="accent6"/>
                </a:solidFill>
              </a:rPr>
              <a:t>http</a:t>
            </a:r>
            <a:r>
              <a:rPr lang="en-US" sz="1200" dirty="0">
                <a:solidFill>
                  <a:schemeClr val="accent6"/>
                </a:solidFill>
              </a:rPr>
              <a:t>://aerotoolkit.sytes.net:8000/ </a:t>
            </a:r>
            <a:r>
              <a:rPr lang="ru-RU" sz="1200" dirty="0" smtClean="0">
                <a:solidFill>
                  <a:schemeClr val="accent6"/>
                </a:solidFill>
              </a:rPr>
              <a:t>выполняет </a:t>
            </a:r>
            <a:r>
              <a:rPr lang="ru-RU" sz="1200" dirty="0">
                <a:solidFill>
                  <a:schemeClr val="accent6"/>
                </a:solidFill>
              </a:rPr>
              <a:t>ключевую обработку данных: принимает изображения от клиента, распознает инструменты, сохраняет результаты в базу данных </a:t>
            </a:r>
            <a:r>
              <a:rPr lang="ru-RU" sz="1200" dirty="0" err="1">
                <a:solidFill>
                  <a:schemeClr val="accent6"/>
                </a:solidFill>
              </a:rPr>
              <a:t>PostgreSQL</a:t>
            </a:r>
            <a:r>
              <a:rPr lang="ru-RU" sz="1200" dirty="0">
                <a:solidFill>
                  <a:schemeClr val="accent6"/>
                </a:solidFill>
              </a:rPr>
              <a:t>. Также обеспечивает веб-интерфейс для просмотра результатов. Через асинхронные задачи (</a:t>
            </a:r>
            <a:r>
              <a:rPr lang="ru-RU" sz="1200" dirty="0" err="1">
                <a:solidFill>
                  <a:schemeClr val="accent6"/>
                </a:solidFill>
              </a:rPr>
              <a:t>Celery</a:t>
            </a:r>
            <a:r>
              <a:rPr lang="ru-RU" sz="1200" dirty="0">
                <a:solidFill>
                  <a:schemeClr val="accent6"/>
                </a:solidFill>
              </a:rPr>
              <a:t> + </a:t>
            </a:r>
            <a:r>
              <a:rPr lang="ru-RU" sz="1200" dirty="0" err="1">
                <a:solidFill>
                  <a:schemeClr val="accent6"/>
                </a:solidFill>
              </a:rPr>
              <a:t>Redis</a:t>
            </a:r>
            <a:r>
              <a:rPr lang="ru-RU" sz="1200" dirty="0">
                <a:solidFill>
                  <a:schemeClr val="accent6"/>
                </a:solidFill>
              </a:rPr>
              <a:t>) он эффективно обрабатывает множественные запросы, ведет учет операций и предоставляет API для интеграции, одновременно обслуживая административную панель для управления данными.</a:t>
            </a:r>
          </a:p>
        </p:txBody>
      </p:sp>
      <p:pic>
        <p:nvPicPr>
          <p:cNvPr id="60" name="Рисунок 59"/>
          <p:cNvPicPr>
            <a:picLocks noChangeAspect="1"/>
          </p:cNvPicPr>
          <p:nvPr/>
        </p:nvPicPr>
        <p:blipFill>
          <a:blip r:embed="rId3"/>
          <a:srcRect t="2369" b="2369"/>
          <a:stretch>
            <a:fillRect/>
          </a:stretch>
        </p:blipFill>
        <p:spPr>
          <a:xfrm>
            <a:off x="6170020" y="1799454"/>
            <a:ext cx="5070832" cy="2826819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1" name="Рисунок 60"/>
          <p:cNvPicPr>
            <a:picLocks noChangeAspect="1"/>
          </p:cNvPicPr>
          <p:nvPr/>
        </p:nvPicPr>
        <p:blipFill>
          <a:blip r:embed="rId4"/>
          <a:srcRect t="1959" b="1959"/>
          <a:stretch>
            <a:fillRect/>
          </a:stretch>
        </p:blipFill>
        <p:spPr>
          <a:xfrm>
            <a:off x="474901" y="1770827"/>
            <a:ext cx="5105308" cy="2846039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Взаимодействие между моделью и пользователем</a:t>
            </a:r>
          </a:p>
        </p:txBody>
      </p:sp>
    </p:spTree>
    <p:extLst>
      <p:ext uri="{BB962C8B-B14F-4D97-AF65-F5344CB8AC3E}">
        <p14:creationId xmlns:p14="http://schemas.microsoft.com/office/powerpoint/2010/main" val="32444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Рисунок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51" y="886459"/>
            <a:ext cx="7621384" cy="5597071"/>
          </a:xfrm>
          <a:prstGeom prst="rect">
            <a:avLst/>
          </a:prstGeom>
        </p:spPr>
      </p:pic>
      <p:sp>
        <p:nvSpPr>
          <p:cNvPr id="64" name="Заголовок 2"/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Архитектура решения </a:t>
            </a:r>
            <a:r>
              <a:rPr lang="en-US" dirty="0" smtClean="0">
                <a:solidFill>
                  <a:schemeClr val="accent6"/>
                </a:solidFill>
              </a:rPr>
              <a:t>web-</a:t>
            </a:r>
            <a:r>
              <a:rPr lang="ru-RU" dirty="0" smtClean="0">
                <a:solidFill>
                  <a:schemeClr val="accent6"/>
                </a:solidFill>
              </a:rPr>
              <a:t>приложения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65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01932" y="1038859"/>
            <a:ext cx="3408814" cy="487023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>
                <a:solidFill>
                  <a:schemeClr val="tx1"/>
                </a:solidFill>
              </a:rPr>
              <a:t>Взаимодействие между серверами организовано по кросс-серверной схеме, где каждый запрос проходит пять стадий: </a:t>
            </a:r>
            <a:endParaRPr lang="ru-RU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ru-RU" dirty="0" smtClean="0">
                <a:solidFill>
                  <a:schemeClr val="tx1"/>
                </a:solidFill>
              </a:rPr>
              <a:t>проверка </a:t>
            </a:r>
            <a:r>
              <a:rPr lang="ru-RU" dirty="0">
                <a:solidFill>
                  <a:schemeClr val="tx1"/>
                </a:solidFill>
              </a:rPr>
              <a:t>подлинности </a:t>
            </a:r>
            <a:r>
              <a:rPr lang="ru-RU" dirty="0" smtClean="0">
                <a:solidFill>
                  <a:schemeClr val="tx1"/>
                </a:solidFill>
              </a:rPr>
              <a:t>пользователя</a:t>
            </a:r>
          </a:p>
          <a:p>
            <a:pPr>
              <a:lnSpc>
                <a:spcPct val="100000"/>
              </a:lnSpc>
            </a:pP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прием и </a:t>
            </a:r>
            <a:r>
              <a:rPr lang="ru-RU" dirty="0" err="1">
                <a:solidFill>
                  <a:schemeClr val="tx1"/>
                </a:solidFill>
              </a:rPr>
              <a:t>валидация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фото</a:t>
            </a:r>
          </a:p>
          <a:p>
            <a:pPr>
              <a:lnSpc>
                <a:spcPct val="100000"/>
              </a:lnSpc>
            </a:pP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фоновая обработка через </a:t>
            </a:r>
            <a:r>
              <a:rPr lang="ru-RU" dirty="0" err="1" smtClean="0">
                <a:solidFill>
                  <a:schemeClr val="tx1"/>
                </a:solidFill>
              </a:rPr>
              <a:t>Celery</a:t>
            </a:r>
            <a:endParaRPr lang="ru-RU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распознавание инструментов </a:t>
            </a:r>
            <a:r>
              <a:rPr lang="ru-RU" dirty="0" err="1">
                <a:solidFill>
                  <a:schemeClr val="tx1"/>
                </a:solidFill>
              </a:rPr>
              <a:t>нейросетью</a:t>
            </a:r>
            <a:r>
              <a:rPr lang="ru-RU" dirty="0">
                <a:solidFill>
                  <a:schemeClr val="tx1"/>
                </a:solidFill>
              </a:rPr>
              <a:t> YOLO </a:t>
            </a:r>
            <a:endParaRPr lang="ru-RU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запись данных в </a:t>
            </a:r>
            <a:r>
              <a:rPr lang="ru-RU" dirty="0" err="1">
                <a:solidFill>
                  <a:schemeClr val="tx1"/>
                </a:solidFill>
              </a:rPr>
              <a:t>PostgreSQL</a:t>
            </a:r>
            <a:r>
              <a:rPr lang="ru-RU" dirty="0">
                <a:solidFill>
                  <a:schemeClr val="tx1"/>
                </a:solidFill>
              </a:rPr>
              <a:t>.</a:t>
            </a:r>
            <a:endParaRPr lang="ru-RU" sz="1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371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Заголовок 2"/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Скорость работы </a:t>
            </a:r>
            <a:r>
              <a:rPr lang="en-US" dirty="0" smtClean="0">
                <a:solidFill>
                  <a:schemeClr val="accent6"/>
                </a:solidFill>
              </a:rPr>
              <a:t>web-</a:t>
            </a:r>
            <a:r>
              <a:rPr lang="ru-RU" dirty="0" smtClean="0">
                <a:solidFill>
                  <a:schemeClr val="accent6"/>
                </a:solidFill>
              </a:rPr>
              <a:t>приложения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66" name="Заголовок 2"/>
          <p:cNvSpPr txBox="1">
            <a:spLocks/>
          </p:cNvSpPr>
          <p:nvPr/>
        </p:nvSpPr>
        <p:spPr>
          <a:xfrm>
            <a:off x="2639683" y="4886543"/>
            <a:ext cx="6875252" cy="4932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1600" b="0" dirty="0" smtClean="0">
                <a:solidFill>
                  <a:schemeClr val="accent6"/>
                </a:solidFill>
              </a:rPr>
              <a:t>Скорость обработки одной фотографии на виртуальной машине </a:t>
            </a:r>
            <a:r>
              <a:rPr lang="en-US" sz="1600" b="0" dirty="0" err="1" smtClean="0">
                <a:solidFill>
                  <a:schemeClr val="accent6"/>
                </a:solidFill>
              </a:rPr>
              <a:t>yandex</a:t>
            </a:r>
            <a:r>
              <a:rPr lang="ru-RU" sz="1600" b="0" dirty="0" smtClean="0">
                <a:solidFill>
                  <a:schemeClr val="accent6"/>
                </a:solidFill>
              </a:rPr>
              <a:t> </a:t>
            </a:r>
            <a:r>
              <a:rPr lang="en-US" sz="1600" b="0" dirty="0" smtClean="0">
                <a:solidFill>
                  <a:schemeClr val="accent6"/>
                </a:solidFill>
              </a:rPr>
              <a:t>cloud</a:t>
            </a:r>
            <a:r>
              <a:rPr lang="ru-RU" sz="1600" b="0" dirty="0" smtClean="0">
                <a:solidFill>
                  <a:schemeClr val="accent6"/>
                </a:solidFill>
              </a:rPr>
              <a:t> на </a:t>
            </a:r>
            <a:r>
              <a:rPr lang="en-US" sz="1600" b="0" dirty="0">
                <a:solidFill>
                  <a:schemeClr val="accent6"/>
                </a:solidFill>
              </a:rPr>
              <a:t>Intel Xeon Processor (</a:t>
            </a:r>
            <a:r>
              <a:rPr lang="en-US" sz="1600" b="0" dirty="0" err="1">
                <a:solidFill>
                  <a:schemeClr val="accent6"/>
                </a:solidFill>
              </a:rPr>
              <a:t>Icelake</a:t>
            </a:r>
            <a:r>
              <a:rPr lang="en-US" sz="1600" b="0" dirty="0">
                <a:solidFill>
                  <a:schemeClr val="accent6"/>
                </a:solidFill>
              </a:rPr>
              <a:t>) 4 </a:t>
            </a:r>
            <a:r>
              <a:rPr lang="ru-RU" sz="1600" b="0" dirty="0">
                <a:solidFill>
                  <a:schemeClr val="accent6"/>
                </a:solidFill>
              </a:rPr>
              <a:t>ядра, 24 </a:t>
            </a:r>
            <a:r>
              <a:rPr lang="en-US" sz="1600" b="0" dirty="0">
                <a:solidFill>
                  <a:schemeClr val="accent6"/>
                </a:solidFill>
              </a:rPr>
              <a:t>GB RAM</a:t>
            </a:r>
            <a:r>
              <a:rPr lang="ru-RU" sz="1600" b="0" dirty="0" smtClean="0">
                <a:solidFill>
                  <a:schemeClr val="accent6"/>
                </a:solidFill>
              </a:rPr>
              <a:t> </a:t>
            </a:r>
            <a:endParaRPr lang="ru-RU" sz="1600" b="0" dirty="0">
              <a:solidFill>
                <a:schemeClr val="accent6"/>
              </a:solidFill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3621"/>
              </p:ext>
            </p:extLst>
          </p:nvPr>
        </p:nvGraphicFramePr>
        <p:xfrm>
          <a:off x="3722659" y="5512274"/>
          <a:ext cx="3769024" cy="114300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601090">
                  <a:extLst>
                    <a:ext uri="{9D8B030D-6E8A-4147-A177-3AD203B41FA5}">
                      <a16:colId xmlns:a16="http://schemas.microsoft.com/office/drawing/2014/main" val="2463266925"/>
                    </a:ext>
                  </a:extLst>
                </a:gridCol>
                <a:gridCol w="1167934">
                  <a:extLst>
                    <a:ext uri="{9D8B030D-6E8A-4147-A177-3AD203B41FA5}">
                      <a16:colId xmlns:a16="http://schemas.microsoft.com/office/drawing/2014/main" val="354800748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Загрузка на </a:t>
                      </a:r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Photo Server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0.009 сек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9118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Подготовка и отправка в очередь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0.066 сек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5143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Передача в </a:t>
                      </a:r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Backend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0.347 сек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5742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Создание записи в БД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0.256 сек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0877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YOLO </a:t>
                      </a:r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распознавание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1.098 сек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4927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ОБЩЕЕ ВРЕМЯ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~1.776 секунд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718583"/>
                  </a:ext>
                </a:extLst>
              </a:tr>
            </a:tbl>
          </a:graphicData>
        </a:graphic>
      </p:graphicFrame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32" y="1022589"/>
            <a:ext cx="5481925" cy="382897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486" y="1022589"/>
            <a:ext cx="5426520" cy="373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ФУНКЦИОНАЛЬНЫЕ ВОЗМОЖНОСТИ СЕРВИСА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01931" y="1038859"/>
            <a:ext cx="11195487" cy="552584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Сквозной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процесс обработки данных: от момента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загрузки до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фиксации результатов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в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базе данных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.</a:t>
            </a:r>
          </a:p>
          <a:p>
            <a:pPr marL="0" indent="0">
              <a:buNone/>
            </a:pP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 </a:t>
            </a:r>
            <a:endParaRPr lang="ru-RU" sz="1400" dirty="0">
              <a:solidFill>
                <a:srgbClr val="0F1115"/>
              </a:solidFill>
              <a:latin typeface="quote-cjk-patch"/>
            </a:endParaRPr>
          </a:p>
          <a:p>
            <a:r>
              <a:rPr lang="ru-RU" sz="1400" b="1" dirty="0" smtClean="0">
                <a:solidFill>
                  <a:srgbClr val="0F1115"/>
                </a:solidFill>
                <a:latin typeface="quote-cjk-patch"/>
              </a:rPr>
              <a:t>Настройка параметров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распознавания</a:t>
            </a:r>
            <a:r>
              <a:rPr lang="ru-RU" sz="1400" b="1" dirty="0" smtClean="0">
                <a:solidFill>
                  <a:srgbClr val="0F1115"/>
                </a:solidFill>
                <a:latin typeface="quote-cjk-patch"/>
              </a:rPr>
              <a:t>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(ожидаемое количество инструментов и уровень уверенности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модели)</a:t>
            </a:r>
          </a:p>
          <a:p>
            <a:pPr marL="0" indent="0">
              <a:buNone/>
            </a:pPr>
            <a:endParaRPr lang="ru-RU" sz="1400" dirty="0">
              <a:solidFill>
                <a:srgbClr val="0F1115"/>
              </a:solidFill>
              <a:latin typeface="quote-cjk-patch"/>
            </a:endParaRPr>
          </a:p>
          <a:p>
            <a:pPr marL="0" indent="0">
              <a:buNone/>
            </a:pPr>
            <a:endParaRPr lang="ru-RU" sz="1400" dirty="0" smtClean="0">
              <a:solidFill>
                <a:srgbClr val="0F1115"/>
              </a:solidFill>
              <a:latin typeface="quote-cjk-patch"/>
            </a:endParaRPr>
          </a:p>
          <a:p>
            <a:pPr marL="0" indent="0">
              <a:buNone/>
            </a:pPr>
            <a:endParaRPr lang="ru-RU" sz="14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Модель работает </a:t>
            </a:r>
            <a:r>
              <a:rPr lang="ru-RU" sz="1400" b="1" dirty="0">
                <a:solidFill>
                  <a:srgbClr val="0F1115"/>
                </a:solidFill>
                <a:latin typeface="quote-cjk-patch"/>
              </a:rPr>
              <a:t>исключительно на CPU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 и не требует специализированного GPU-оборудования. </a:t>
            </a:r>
            <a:endParaRPr lang="ru-RU" sz="1400" dirty="0" smtClean="0">
              <a:solidFill>
                <a:srgbClr val="0F1115"/>
              </a:solidFill>
              <a:latin typeface="quote-cjk-patch"/>
            </a:endParaRPr>
          </a:p>
          <a:p>
            <a:endParaRPr lang="ru-RU" sz="14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400" b="1" dirty="0" smtClean="0">
                <a:solidFill>
                  <a:srgbClr val="0F1115"/>
                </a:solidFill>
                <a:latin typeface="quote-cjk-patch"/>
              </a:rPr>
              <a:t>Параллельная обработка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множества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изображений благодаря асинхронной архитектуре на базе </a:t>
            </a:r>
            <a:r>
              <a:rPr lang="ru-RU" sz="1400" dirty="0" err="1">
                <a:solidFill>
                  <a:srgbClr val="0F1115"/>
                </a:solidFill>
                <a:latin typeface="quote-cjk-patch"/>
              </a:rPr>
              <a:t>Celery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 и </a:t>
            </a:r>
            <a:r>
              <a:rPr lang="ru-RU" sz="1400" dirty="0" err="1" smtClean="0">
                <a:solidFill>
                  <a:srgbClr val="0F1115"/>
                </a:solidFill>
                <a:latin typeface="quote-cjk-patch"/>
              </a:rPr>
              <a:t>Redis</a:t>
            </a:r>
            <a:endParaRPr lang="ru-RU" sz="1400" dirty="0" smtClean="0">
              <a:solidFill>
                <a:srgbClr val="0F1115"/>
              </a:solidFill>
              <a:latin typeface="quote-cjk-patch"/>
            </a:endParaRPr>
          </a:p>
          <a:p>
            <a:endParaRPr lang="ru-RU" sz="1400" dirty="0">
              <a:solidFill>
                <a:srgbClr val="0F1115"/>
              </a:solidFill>
              <a:latin typeface="quote-cjk-patch"/>
            </a:endParaRPr>
          </a:p>
          <a:p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Гибкие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возможности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развертывания благодаря установке через </a:t>
            </a:r>
            <a:r>
              <a:rPr lang="ru-RU" sz="1400" b="1" dirty="0" err="1" smtClean="0">
                <a:solidFill>
                  <a:srgbClr val="0F1115"/>
                </a:solidFill>
                <a:latin typeface="quote-cjk-patch"/>
              </a:rPr>
              <a:t>Docker</a:t>
            </a:r>
            <a:endParaRPr lang="en-US" sz="1400" b="1" dirty="0" smtClean="0">
              <a:solidFill>
                <a:srgbClr val="0F1115"/>
              </a:solidFill>
              <a:latin typeface="quote-cjk-patch"/>
            </a:endParaRPr>
          </a:p>
          <a:p>
            <a:endParaRPr lang="en-US" sz="1400" dirty="0">
              <a:solidFill>
                <a:srgbClr val="0F1115"/>
              </a:solidFill>
              <a:latin typeface="quote-cjk-patch"/>
            </a:endParaRPr>
          </a:p>
          <a:p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Передача параметров распознавания</a:t>
            </a:r>
            <a:r>
              <a:rPr lang="en-US" sz="1400" dirty="0" smtClean="0">
                <a:solidFill>
                  <a:srgbClr val="0F1115"/>
                </a:solidFill>
                <a:latin typeface="quote-cjk-patch"/>
              </a:rPr>
              <a:t>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и фотографий через </a:t>
            </a:r>
            <a:r>
              <a:rPr lang="en-US" sz="1400" b="1" dirty="0" smtClean="0">
                <a:solidFill>
                  <a:srgbClr val="0F1115"/>
                </a:solidFill>
                <a:latin typeface="quote-cjk-patch"/>
              </a:rPr>
              <a:t>API</a:t>
            </a:r>
            <a:endParaRPr lang="ru-RU" sz="1400" b="1" dirty="0" smtClean="0">
              <a:solidFill>
                <a:srgbClr val="0F1115"/>
              </a:solidFill>
              <a:latin typeface="quote-cjk-patch"/>
            </a:endParaRPr>
          </a:p>
          <a:p>
            <a:endParaRPr lang="ru-RU" sz="1400" dirty="0">
              <a:solidFill>
                <a:srgbClr val="0F1115"/>
              </a:solidFill>
              <a:latin typeface="quote-cjk-patch"/>
            </a:endParaRPr>
          </a:p>
          <a:p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Полный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набор инструментов для мониторинга и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анализа (веб-интерфейс, API-документация </a:t>
            </a:r>
            <a:r>
              <a:rPr lang="ru-RU" sz="1400" dirty="0" err="1" smtClean="0">
                <a:solidFill>
                  <a:srgbClr val="0F1115"/>
                </a:solidFill>
                <a:latin typeface="quote-cjk-patch"/>
              </a:rPr>
              <a:t>Swagger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/</a:t>
            </a:r>
            <a:r>
              <a:rPr lang="ru-RU" sz="1400" dirty="0" err="1" smtClean="0">
                <a:solidFill>
                  <a:srgbClr val="0F1115"/>
                </a:solidFill>
                <a:latin typeface="quote-cjk-patch"/>
              </a:rPr>
              <a:t>Redoc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для интеграции с внешними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системами).</a:t>
            </a:r>
            <a:r>
              <a:rPr lang="en-US" sz="1400" dirty="0" smtClean="0">
                <a:solidFill>
                  <a:srgbClr val="0F1115"/>
                </a:solidFill>
                <a:latin typeface="quote-cjk-patch"/>
              </a:rPr>
              <a:t> </a:t>
            </a:r>
            <a:endParaRPr lang="ru-RU" sz="1400" dirty="0">
              <a:solidFill>
                <a:srgbClr val="0F1115"/>
              </a:solidFill>
              <a:latin typeface="quote-cjk-patch"/>
            </a:endParaRPr>
          </a:p>
        </p:txBody>
      </p:sp>
      <p:pic>
        <p:nvPicPr>
          <p:cNvPr id="122" name="Рисунок 1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33" y="1800678"/>
            <a:ext cx="4486535" cy="742918"/>
          </a:xfrm>
          <a:prstGeom prst="rect">
            <a:avLst/>
          </a:prstGeom>
        </p:spPr>
      </p:pic>
      <p:pic>
        <p:nvPicPr>
          <p:cNvPr id="125" name="Рисунок 1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353" y="5410310"/>
            <a:ext cx="1872387" cy="1144114"/>
          </a:xfrm>
          <a:prstGeom prst="rect">
            <a:avLst/>
          </a:prstGeom>
        </p:spPr>
      </p:pic>
      <p:pic>
        <p:nvPicPr>
          <p:cNvPr id="126" name="Рисунок 1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085" y="5221914"/>
            <a:ext cx="1446895" cy="1303888"/>
          </a:xfrm>
          <a:prstGeom prst="rect">
            <a:avLst/>
          </a:prstGeom>
        </p:spPr>
      </p:pic>
      <p:pic>
        <p:nvPicPr>
          <p:cNvPr id="127" name="Рисунок 1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0690" y="5221914"/>
            <a:ext cx="1388051" cy="1342788"/>
          </a:xfrm>
          <a:prstGeom prst="rect">
            <a:avLst/>
          </a:prstGeom>
        </p:spPr>
      </p:pic>
      <p:pic>
        <p:nvPicPr>
          <p:cNvPr id="128" name="Рисунок 1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6990" y="1800678"/>
            <a:ext cx="3563700" cy="74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7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ПРЕИМУЩЕСТВА СЕРВИСА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01931" y="1038859"/>
            <a:ext cx="11195487" cy="531880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1600" dirty="0">
                <a:solidFill>
                  <a:srgbClr val="0F1115"/>
                </a:solidFill>
                <a:latin typeface="quote-cjk-patch"/>
              </a:rPr>
              <a:t>Создана модель на основе YOLOv8  со временем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инференса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 0.05с на CPU на один кадр с возможностью промышленного развертывания через ONNX.</a:t>
            </a:r>
          </a:p>
          <a:p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Архитектура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с четким разделением ответственности между клиентом и сервером </a:t>
            </a:r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Впечатляющая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производительность — распознавание одного изображения занимает менее 2 секунд на стандартном CPU, при этом поддерживается параллельная обработка десятков файлов благодаря асинхронной очереди задач на базе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Celery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 и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Redis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. </a:t>
            </a:r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pPr marL="0" indent="0">
              <a:buNone/>
            </a:pPr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Независимость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от специализированного GPU-оборудования, что значительно снижает затраты на внедрение и эксплуатацию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.</a:t>
            </a:r>
          </a:p>
          <a:p>
            <a:pPr marL="0" indent="0">
              <a:buNone/>
            </a:pPr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>
                <a:solidFill>
                  <a:srgbClr val="0F1115"/>
                </a:solidFill>
                <a:latin typeface="quote-cjk-patch"/>
              </a:rPr>
              <a:t>П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олностью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открытый исходный код предоставляет полную прозрачность и возможность </a:t>
            </a:r>
            <a:r>
              <a:rPr lang="ru-RU" sz="1600" dirty="0" err="1" smtClean="0">
                <a:solidFill>
                  <a:srgbClr val="0F1115"/>
                </a:solidFill>
                <a:latin typeface="quote-cjk-patch"/>
              </a:rPr>
              <a:t>кастомизации</a:t>
            </a:r>
            <a:endParaRPr lang="ru-RU" sz="1600" dirty="0">
              <a:solidFill>
                <a:srgbClr val="0F1115"/>
              </a:solidFill>
              <a:latin typeface="quote-cjk-patch"/>
            </a:endParaRPr>
          </a:p>
          <a:p>
            <a:pPr marL="0" indent="0">
              <a:buNone/>
            </a:pPr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>
                <a:solidFill>
                  <a:srgbClr val="0F1115"/>
                </a:solidFill>
                <a:latin typeface="quote-cjk-patch"/>
              </a:rPr>
              <a:t>К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россплатформенность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Docker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-контейнеризации позволяет развертывание в любой среде — от облачной инфраструктуры до локальных 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серверов</a:t>
            </a:r>
            <a:endParaRPr lang="ru-RU" sz="1600" dirty="0">
              <a:solidFill>
                <a:srgbClr val="0F1115"/>
              </a:solidFill>
              <a:latin typeface="quote-cjk-patch"/>
            </a:endParaRPr>
          </a:p>
          <a:p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Особого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внимания заслуживает возможность </a:t>
            </a:r>
            <a:r>
              <a:rPr lang="ru-RU" sz="1600" b="1" dirty="0">
                <a:solidFill>
                  <a:srgbClr val="0F1115"/>
                </a:solidFill>
                <a:latin typeface="quote-cjk-patch"/>
              </a:rPr>
              <a:t>тонкой настройки параметров распознавания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— пользователи могут задавать ожидаемое количество инструментов и требуемый уровень уверенности 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модели.</a:t>
            </a:r>
            <a:endParaRPr lang="ru-RU" sz="1600" dirty="0">
              <a:solidFill>
                <a:srgbClr val="0F1115"/>
              </a:solidFill>
              <a:latin typeface="quote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266015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18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ЗАКЛЮЧЕНИЕ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01931" y="1038859"/>
            <a:ext cx="11195487" cy="531880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Разработанная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система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AeroToolKit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 представляет собой законченное решение для автоматизации учета инструментов, сочетающее в себе современные технологии компьютерного 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зрения.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Проект успешно демонстрирует, как сложные ML-модели </a:t>
            </a:r>
            <a:r>
              <a:rPr lang="ru-RU" sz="1600" b="1" dirty="0">
                <a:solidFill>
                  <a:srgbClr val="0F1115"/>
                </a:solidFill>
                <a:latin typeface="quote-cjk-patch"/>
              </a:rPr>
              <a:t>могут быть эффективно интегрированы в производственные процессы без необходимости дорогостоящего аппаратного обеспечения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. Пятиэтапный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пайплайн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 обработки данных — от аутентификации до финального сохранения результатов — обеспечивает четкую организацию 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рабочих процессов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и предсказуемость работы системы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.</a:t>
            </a:r>
          </a:p>
          <a:p>
            <a:endParaRPr lang="ru-RU" sz="1600" dirty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>
                <a:solidFill>
                  <a:srgbClr val="0F1115"/>
                </a:solidFill>
                <a:latin typeface="quote-cjk-patch"/>
              </a:rPr>
              <a:t>Практическая ценность решения подтверждается его готовностью к промышленному использованию: полный набор документации, включая API-спецификации, подробные инструкции по развертыванию и эксплуатации, а также модульная архитектура, позволяющая легко адаптировать систему под конкретные бизнес-требования. </a:t>
            </a:r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Открытая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лицензия и прозрачная кодовая база создают прочную основу для дальнейшего развития проекта сообществом разработчиков.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AeroToolKit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 не только решает актуальную задачу автоматизации учета инструментов, но и служит убедительным примером того, как современные AI-технологии могут 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стать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доступными для широкого круга организаций.</a:t>
            </a:r>
          </a:p>
          <a:p>
            <a:endParaRPr lang="ru-RU" sz="1600" dirty="0">
              <a:solidFill>
                <a:srgbClr val="0F1115"/>
              </a:solidFill>
              <a:latin typeface="quote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327243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Предложения по развитию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543463" y="1507652"/>
            <a:ext cx="103603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Масштабирование </a:t>
            </a:r>
            <a:endParaRPr lang="en-US" sz="1600" dirty="0" smtClean="0">
              <a:solidFill>
                <a:srgbClr val="0F1115"/>
              </a:solidFill>
              <a:latin typeface="quote-cjk-patch"/>
            </a:endParaRPr>
          </a:p>
          <a:p>
            <a:pPr marL="228600" indent="-228600">
              <a:buAutoNum type="arabicPeriod"/>
            </a:pPr>
            <a:endParaRPr lang="en-US" sz="1600" dirty="0">
              <a:solidFill>
                <a:srgbClr val="0F1115"/>
              </a:solidFill>
              <a:latin typeface="quote-cjk-patch"/>
            </a:endParaRPr>
          </a:p>
          <a:p>
            <a:pPr marL="228600" indent="-228600">
              <a:buAutoNum type="arabicPeriod"/>
            </a:pP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Нагрузочное тестирование </a:t>
            </a:r>
          </a:p>
          <a:p>
            <a:pPr marL="228600" indent="-228600">
              <a:buAutoNum type="arabicPeriod"/>
            </a:pPr>
            <a:endParaRPr lang="ru-RU" sz="1600" dirty="0">
              <a:solidFill>
                <a:srgbClr val="0F1115"/>
              </a:solidFill>
              <a:latin typeface="quote-cjk-patch"/>
            </a:endParaRPr>
          </a:p>
          <a:p>
            <a:pPr marL="228600" indent="-228600">
              <a:buAutoNum type="arabicPeriod"/>
            </a:pP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Создание отдельной модели для </a:t>
            </a:r>
            <a:r>
              <a:rPr lang="ru-RU" sz="1600" dirty="0" err="1" smtClean="0">
                <a:solidFill>
                  <a:srgbClr val="0F1115"/>
                </a:solidFill>
                <a:latin typeface="quote-cjk-patch"/>
              </a:rPr>
              <a:t>детекции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 сложных для распознавания инструментов (отверток)</a:t>
            </a:r>
          </a:p>
          <a:p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4. Интеграция с системами заказчика.</a:t>
            </a:r>
            <a:endParaRPr lang="ru-RU" sz="1600" dirty="0">
              <a:solidFill>
                <a:srgbClr val="0F1115"/>
              </a:solidFill>
              <a:latin typeface="quote-cjk-patch"/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623" y="4033822"/>
            <a:ext cx="3105583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8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C977F-019F-1EBC-A1EC-CEAA645B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34A2F70F-68BC-72F9-09E0-CF28D94A9521}"/>
              </a:ext>
            </a:extLst>
          </p:cNvPr>
          <p:cNvSpPr/>
          <p:nvPr/>
        </p:nvSpPr>
        <p:spPr>
          <a:xfrm>
            <a:off x="371214" y="1028032"/>
            <a:ext cx="5364424" cy="1576729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0" name="Текст 8">
            <a:extLst>
              <a:ext uri="{FF2B5EF4-FFF2-40B4-BE49-F238E27FC236}">
                <a16:creationId xmlns:a16="http://schemas.microsoft.com/office/drawing/2014/main" id="{835E7A1E-FFEA-1C2F-65E6-56769FEFB842}"/>
              </a:ext>
            </a:extLst>
          </p:cNvPr>
          <p:cNvSpPr txBox="1">
            <a:spLocks/>
          </p:cNvSpPr>
          <p:nvPr/>
        </p:nvSpPr>
        <p:spPr>
          <a:xfrm>
            <a:off x="1558339" y="1179389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 команде</a:t>
            </a:r>
          </a:p>
        </p:txBody>
      </p:sp>
      <p:sp>
        <p:nvSpPr>
          <p:cNvPr id="31" name="Текст 8">
            <a:extLst>
              <a:ext uri="{FF2B5EF4-FFF2-40B4-BE49-F238E27FC236}">
                <a16:creationId xmlns:a16="http://schemas.microsoft.com/office/drawing/2014/main" id="{A66B04C6-E9BA-5BA2-7A5C-84468D491C57}"/>
              </a:ext>
            </a:extLst>
          </p:cNvPr>
          <p:cNvSpPr txBox="1">
            <a:spLocks/>
          </p:cNvSpPr>
          <p:nvPr/>
        </p:nvSpPr>
        <p:spPr>
          <a:xfrm>
            <a:off x="702554" y="1495848"/>
            <a:ext cx="4348812" cy="10151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Город: Воронеж</a:t>
            </a:r>
            <a:endParaRPr lang="ru-RU" dirty="0"/>
          </a:p>
          <a:p>
            <a:r>
              <a:rPr lang="ru-RU" dirty="0"/>
              <a:t>Количество </a:t>
            </a:r>
            <a:r>
              <a:rPr lang="ru-RU" dirty="0" smtClean="0"/>
              <a:t>человек: 2</a:t>
            </a:r>
            <a:endParaRPr lang="ru-RU" dirty="0"/>
          </a:p>
          <a:p>
            <a:r>
              <a:rPr lang="ru-RU" dirty="0"/>
              <a:t>Капитан </a:t>
            </a:r>
            <a:r>
              <a:rPr lang="ru-RU" dirty="0" smtClean="0"/>
              <a:t>команды: Александр Мананников</a:t>
            </a:r>
            <a:endParaRPr lang="ru-RU" dirty="0"/>
          </a:p>
        </p:txBody>
      </p:sp>
      <p:sp>
        <p:nvSpPr>
          <p:cNvPr id="32" name="Прямоугольник с двумя учесеченными противолежащими углами 3">
            <a:extLst>
              <a:ext uri="{FF2B5EF4-FFF2-40B4-BE49-F238E27FC236}">
                <a16:creationId xmlns:a16="http://schemas.microsoft.com/office/drawing/2014/main" id="{EAC6BE12-13A7-AA34-29B3-F6395E296893}"/>
              </a:ext>
            </a:extLst>
          </p:cNvPr>
          <p:cNvSpPr/>
          <p:nvPr/>
        </p:nvSpPr>
        <p:spPr>
          <a:xfrm>
            <a:off x="371214" y="2798958"/>
            <a:ext cx="5364424" cy="134309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3" name="Текст 8">
            <a:extLst>
              <a:ext uri="{FF2B5EF4-FFF2-40B4-BE49-F238E27FC236}">
                <a16:creationId xmlns:a16="http://schemas.microsoft.com/office/drawing/2014/main" id="{A65CE87C-31F5-F7C9-BFC0-083442875F5F}"/>
              </a:ext>
            </a:extLst>
          </p:cNvPr>
          <p:cNvSpPr txBox="1">
            <a:spLocks/>
          </p:cNvSpPr>
          <p:nvPr/>
        </p:nvSpPr>
        <p:spPr>
          <a:xfrm>
            <a:off x="793630" y="3331032"/>
            <a:ext cx="4520241" cy="63312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Сервис для автоматизации приёма и выдачи инструментов авиаинженерам на базе машинного обучения и компьютерного зрения</a:t>
            </a:r>
          </a:p>
          <a:p>
            <a:pPr marL="0" indent="0" algn="ctr">
              <a:buNone/>
            </a:pPr>
            <a:endParaRPr lang="ru-RU" sz="1400" dirty="0"/>
          </a:p>
        </p:txBody>
      </p:sp>
      <p:sp>
        <p:nvSpPr>
          <p:cNvPr id="34" name="Текст 8">
            <a:extLst>
              <a:ext uri="{FF2B5EF4-FFF2-40B4-BE49-F238E27FC236}">
                <a16:creationId xmlns:a16="http://schemas.microsoft.com/office/drawing/2014/main" id="{32D7670A-4313-AE7C-DDA9-134ADC224C94}"/>
              </a:ext>
            </a:extLst>
          </p:cNvPr>
          <p:cNvSpPr txBox="1">
            <a:spLocks/>
          </p:cNvSpPr>
          <p:nvPr/>
        </p:nvSpPr>
        <p:spPr>
          <a:xfrm>
            <a:off x="1558339" y="2996161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Наименование задачи:</a:t>
            </a:r>
          </a:p>
        </p:txBody>
      </p:sp>
      <p:sp>
        <p:nvSpPr>
          <p:cNvPr id="35" name="Прямоугольник с двумя учесеченными противолежащими углами 6">
            <a:extLst>
              <a:ext uri="{FF2B5EF4-FFF2-40B4-BE49-F238E27FC236}">
                <a16:creationId xmlns:a16="http://schemas.microsoft.com/office/drawing/2014/main" id="{BA6E2E22-7CB7-D351-3003-12D0777AA84A}"/>
              </a:ext>
            </a:extLst>
          </p:cNvPr>
          <p:cNvSpPr/>
          <p:nvPr/>
        </p:nvSpPr>
        <p:spPr>
          <a:xfrm>
            <a:off x="371214" y="4336253"/>
            <a:ext cx="5364424" cy="1864523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6" name="Текст 8">
            <a:extLst>
              <a:ext uri="{FF2B5EF4-FFF2-40B4-BE49-F238E27FC236}">
                <a16:creationId xmlns:a16="http://schemas.microsoft.com/office/drawing/2014/main" id="{D8A04531-793D-BF7A-34F3-615C18C06BA5}"/>
              </a:ext>
            </a:extLst>
          </p:cNvPr>
          <p:cNvSpPr txBox="1">
            <a:spLocks/>
          </p:cNvSpPr>
          <p:nvPr/>
        </p:nvSpPr>
        <p:spPr>
          <a:xfrm>
            <a:off x="580642" y="4950119"/>
            <a:ext cx="494556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Реализована асинхронная независимая работа двух серверов по принципу «клиент-серверной архитектуры». Клиент отправляет фотографий </a:t>
            </a:r>
            <a:r>
              <a:rPr lang="en-US" dirty="0"/>
              <a:t>Photo </a:t>
            </a:r>
            <a:r>
              <a:rPr lang="en-US" dirty="0" smtClean="0"/>
              <a:t>Service</a:t>
            </a:r>
            <a:r>
              <a:rPr lang="ru-RU" dirty="0" smtClean="0"/>
              <a:t> на сервер </a:t>
            </a:r>
            <a:r>
              <a:rPr lang="en-US" dirty="0" err="1" smtClean="0"/>
              <a:t>Aerotoolkit</a:t>
            </a:r>
            <a:r>
              <a:rPr lang="ru-RU" dirty="0" smtClean="0"/>
              <a:t>, который успешно их распознает. Это позволяет одному серверу получать фотографии из разных источников и с высокой скоростью их обрабатывать.</a:t>
            </a:r>
            <a:endParaRPr lang="ru-RU" dirty="0"/>
          </a:p>
        </p:txBody>
      </p:sp>
      <p:sp>
        <p:nvSpPr>
          <p:cNvPr id="37" name="Текст 8">
            <a:extLst>
              <a:ext uri="{FF2B5EF4-FFF2-40B4-BE49-F238E27FC236}">
                <a16:creationId xmlns:a16="http://schemas.microsoft.com/office/drawing/2014/main" id="{31B7AD7A-6B88-BC5A-8181-ABE8F90EF757}"/>
              </a:ext>
            </a:extLst>
          </p:cNvPr>
          <p:cNvSpPr txBox="1">
            <a:spLocks/>
          </p:cNvSpPr>
          <p:nvPr/>
        </p:nvSpPr>
        <p:spPr>
          <a:xfrm>
            <a:off x="1558339" y="4544813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Описание решения:</a:t>
            </a:r>
          </a:p>
        </p:txBody>
      </p:sp>
      <p:sp>
        <p:nvSpPr>
          <p:cNvPr id="38" name="Прямоугольник с одним усеченным углом 2">
            <a:extLst>
              <a:ext uri="{FF2B5EF4-FFF2-40B4-BE49-F238E27FC236}">
                <a16:creationId xmlns:a16="http://schemas.microsoft.com/office/drawing/2014/main" id="{84F5218D-7EA5-E87A-5428-A9065418900C}"/>
              </a:ext>
            </a:extLst>
          </p:cNvPr>
          <p:cNvSpPr/>
          <p:nvPr/>
        </p:nvSpPr>
        <p:spPr>
          <a:xfrm>
            <a:off x="6112982" y="1016000"/>
            <a:ext cx="5744056" cy="241300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091" y="1139373"/>
            <a:ext cx="1993714" cy="2191659"/>
          </a:xfrm>
          <a:prstGeom prst="rect">
            <a:avLst/>
          </a:prstGeom>
        </p:spPr>
      </p:pic>
      <p:sp>
        <p:nvSpPr>
          <p:cNvPr id="40" name="Прямоугольник с двумя учесеченными противолежащими углами 9">
            <a:extLst>
              <a:ext uri="{FF2B5EF4-FFF2-40B4-BE49-F238E27FC236}">
                <a16:creationId xmlns:a16="http://schemas.microsoft.com/office/drawing/2014/main" id="{A588FF60-B556-13B0-1F84-F39798FCCFFC}"/>
              </a:ext>
            </a:extLst>
          </p:cNvPr>
          <p:cNvSpPr/>
          <p:nvPr/>
        </p:nvSpPr>
        <p:spPr>
          <a:xfrm>
            <a:off x="6096000" y="3619076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79C36659-3CC2-1809-328B-B1EADACF56A8}"/>
              </a:ext>
            </a:extLst>
          </p:cNvPr>
          <p:cNvSpPr txBox="1">
            <a:spLocks/>
          </p:cNvSpPr>
          <p:nvPr/>
        </p:nvSpPr>
        <p:spPr>
          <a:xfrm>
            <a:off x="6474783" y="4375230"/>
            <a:ext cx="4945565" cy="154249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Необходимо разобраться с масштабируемостью системы. Помимо этого, сейчас система получает информацию по </a:t>
            </a:r>
            <a:r>
              <a:rPr lang="en-US" dirty="0" smtClean="0"/>
              <a:t>API</a:t>
            </a:r>
            <a:r>
              <a:rPr lang="ru-RU" dirty="0" smtClean="0"/>
              <a:t> – происходит загрузка файлов в браузере с отдельного сайта клиента. Необходимо разработать систему взаимодействия с видеокамерой в режиме «онлайн».</a:t>
            </a:r>
            <a:endParaRPr lang="ru-RU" dirty="0"/>
          </a:p>
        </p:txBody>
      </p:sp>
      <p:sp>
        <p:nvSpPr>
          <p:cNvPr id="42" name="Текст 8">
            <a:extLst>
              <a:ext uri="{FF2B5EF4-FFF2-40B4-BE49-F238E27FC236}">
                <a16:creationId xmlns:a16="http://schemas.microsoft.com/office/drawing/2014/main" id="{172DB980-DE27-CB70-D229-6DDA98C418EF}"/>
              </a:ext>
            </a:extLst>
          </p:cNvPr>
          <p:cNvSpPr txBox="1">
            <a:spLocks/>
          </p:cNvSpPr>
          <p:nvPr/>
        </p:nvSpPr>
        <p:spPr>
          <a:xfrm>
            <a:off x="6163496" y="3846321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Как вы планируете дальше использовать </a:t>
            </a:r>
            <a:br>
              <a:rPr lang="ru-RU" b="1" dirty="0">
                <a:solidFill>
                  <a:schemeClr val="accent2"/>
                </a:solidFill>
              </a:rPr>
            </a:br>
            <a:r>
              <a:rPr lang="ru-RU" b="1" dirty="0">
                <a:solidFill>
                  <a:schemeClr val="accent2"/>
                </a:solidFill>
              </a:rPr>
              <a:t>или развивать ваше решение: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5"/>
          <a:srcRect t="13526" b="13526"/>
          <a:stretch>
            <a:fillRect/>
          </a:stretch>
        </p:blipFill>
        <p:spPr>
          <a:xfrm>
            <a:off x="6922762" y="1139373"/>
            <a:ext cx="2158147" cy="2191659"/>
          </a:xfrm>
          <a:prstGeom prst="rect">
            <a:avLst/>
          </a:prstGeom>
        </p:spPr>
      </p:pic>
      <p:sp>
        <p:nvSpPr>
          <p:cNvPr id="19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КОМАНДА «САМОДЕЛЬНОЕ </a:t>
            </a:r>
            <a:r>
              <a:rPr lang="en-US" dirty="0" smtClean="0">
                <a:latin typeface="+mn-lt"/>
              </a:rPr>
              <a:t>IT</a:t>
            </a:r>
            <a:r>
              <a:rPr lang="ru-RU" dirty="0" smtClean="0"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214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C977F-019F-1EBC-A1EC-CEAA645B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DB144DF4-BC6C-6132-A6AB-EA6D85FCF051}"/>
              </a:ext>
            </a:extLst>
          </p:cNvPr>
          <p:cNvSpPr/>
          <p:nvPr/>
        </p:nvSpPr>
        <p:spPr>
          <a:xfrm>
            <a:off x="2984618" y="4142793"/>
            <a:ext cx="2664000" cy="212137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Александр Мананников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64147576-183D-C3F3-7CE0-A1EC79C248D4}"/>
              </a:ext>
            </a:extLst>
          </p:cNvPr>
          <p:cNvSpPr/>
          <p:nvPr/>
        </p:nvSpPr>
        <p:spPr>
          <a:xfrm>
            <a:off x="6667598" y="4142794"/>
            <a:ext cx="2663999" cy="2121372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Светлана </a:t>
            </a:r>
            <a:r>
              <a:rPr lang="ru-RU" b="1" dirty="0" err="1" smtClean="0">
                <a:solidFill>
                  <a:schemeClr val="accent2"/>
                </a:solidFill>
              </a:rPr>
              <a:t>Хорольская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201EAA2F-F365-D286-8F39-7CDE264CD87F}"/>
              </a:ext>
            </a:extLst>
          </p:cNvPr>
          <p:cNvSpPr/>
          <p:nvPr/>
        </p:nvSpPr>
        <p:spPr>
          <a:xfrm>
            <a:off x="2984618" y="1332597"/>
            <a:ext cx="2664000" cy="243697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A848CFE2-BF35-4DA4-FC48-6FD3A2D58765}"/>
              </a:ext>
            </a:extLst>
          </p:cNvPr>
          <p:cNvSpPr/>
          <p:nvPr/>
        </p:nvSpPr>
        <p:spPr>
          <a:xfrm>
            <a:off x="6667598" y="1332597"/>
            <a:ext cx="2664000" cy="243697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13526" b="13526"/>
          <a:stretch>
            <a:fillRect/>
          </a:stretch>
        </p:blipFill>
        <p:spPr>
          <a:xfrm>
            <a:off x="3208338" y="1522413"/>
            <a:ext cx="2232025" cy="2100262"/>
          </a:xfrm>
          <a:prstGeom prst="rect">
            <a:avLst/>
          </a:prstGeom>
        </p:spPr>
      </p:pic>
      <p:pic>
        <p:nvPicPr>
          <p:cNvPr id="27" name="Рисунок 26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2" b="7382"/>
          <a:stretch>
            <a:fillRect/>
          </a:stretch>
        </p:blipFill>
        <p:spPr>
          <a:xfrm>
            <a:off x="6800020" y="1522412"/>
            <a:ext cx="2241356" cy="2100113"/>
          </a:xfrm>
        </p:spPr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8392728C-0D28-63FE-46DB-BBDA5226DA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22494" y="5010695"/>
            <a:ext cx="2118058" cy="122598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ru-RU" dirty="0" smtClean="0"/>
              <a:t>Капитан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Backend Developer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jucdfdvrb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89204079531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9FA2196-9D34-827B-ACEA-0E5E945660F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89421" y="5010695"/>
            <a:ext cx="2051955" cy="1179897"/>
          </a:xfrm>
        </p:spPr>
        <p:txBody>
          <a:bodyPr>
            <a:normAutofit/>
          </a:bodyPr>
          <a:lstStyle/>
          <a:p>
            <a:r>
              <a:rPr lang="ru-RU" dirty="0" smtClean="0"/>
              <a:t>Помощник капитана</a:t>
            </a:r>
          </a:p>
          <a:p>
            <a:r>
              <a:rPr lang="en-US" dirty="0" smtClean="0"/>
              <a:t>ML Developer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svkhorol</a:t>
            </a:r>
            <a:endParaRPr lang="ru-RU" dirty="0"/>
          </a:p>
          <a:p>
            <a:r>
              <a:rPr lang="en-US" dirty="0" smtClean="0"/>
              <a:t>89507504004</a:t>
            </a:r>
            <a:endParaRPr lang="ru-RU" dirty="0"/>
          </a:p>
          <a:p>
            <a:endParaRPr lang="ru-RU" dirty="0"/>
          </a:p>
        </p:txBody>
      </p:sp>
      <p:sp>
        <p:nvSpPr>
          <p:cNvPr id="12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КОМАНДА «САМОДЕЛЬНОЕ </a:t>
            </a:r>
            <a:r>
              <a:rPr lang="en-US" dirty="0" smtClean="0">
                <a:latin typeface="+mn-lt"/>
              </a:rPr>
              <a:t>IT</a:t>
            </a:r>
            <a:r>
              <a:rPr lang="ru-RU" dirty="0" smtClean="0"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013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12D283-FCC2-40D9-9CEA-EF1BD3595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с двумя учесеченными противолежащими углами 34">
            <a:extLst>
              <a:ext uri="{FF2B5EF4-FFF2-40B4-BE49-F238E27FC236}">
                <a16:creationId xmlns:a16="http://schemas.microsoft.com/office/drawing/2014/main" id="{3982CAB9-CDEF-3A8E-5FFE-F886E7DC8FAC}"/>
              </a:ext>
            </a:extLst>
          </p:cNvPr>
          <p:cNvSpPr/>
          <p:nvPr/>
        </p:nvSpPr>
        <p:spPr>
          <a:xfrm>
            <a:off x="371214" y="1016000"/>
            <a:ext cx="5364424" cy="258170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7" name="Текст 8">
            <a:extLst>
              <a:ext uri="{FF2B5EF4-FFF2-40B4-BE49-F238E27FC236}">
                <a16:creationId xmlns:a16="http://schemas.microsoft.com/office/drawing/2014/main" id="{C7B87D78-5037-F48A-F05C-8E80D4A5A4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0513" y="1708397"/>
            <a:ext cx="4425822" cy="14747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/>
              <a:t>Мы — команда, которую </a:t>
            </a:r>
            <a:r>
              <a:rPr lang="ru-RU" dirty="0" smtClean="0"/>
              <a:t>объединяет </a:t>
            </a:r>
            <a:r>
              <a:rPr lang="ru-RU" dirty="0"/>
              <a:t>не только работа, но и жизнь</a:t>
            </a:r>
            <a:r>
              <a:rPr lang="ru-RU" dirty="0" smtClean="0"/>
              <a:t>. Мы – семья. </a:t>
            </a:r>
            <a:r>
              <a:rPr lang="ru-RU" dirty="0"/>
              <a:t>Вместе мы — как </a:t>
            </a:r>
            <a:r>
              <a:rPr lang="ru-RU" dirty="0" smtClean="0"/>
              <a:t>две шестеренки </a:t>
            </a:r>
            <a:r>
              <a:rPr lang="ru-RU" dirty="0"/>
              <a:t>в одном механизме: </a:t>
            </a:r>
            <a:r>
              <a:rPr lang="ru-RU" dirty="0" smtClean="0"/>
              <a:t>разные, но подходящие </a:t>
            </a:r>
            <a:r>
              <a:rPr lang="ru-RU" dirty="0"/>
              <a:t>друг другу, чтобы </a:t>
            </a:r>
            <a:r>
              <a:rPr lang="ru-RU" dirty="0" smtClean="0"/>
              <a:t>мотивировать друг друга.</a:t>
            </a:r>
            <a:endParaRPr lang="ru-RU" dirty="0"/>
          </a:p>
        </p:txBody>
      </p:sp>
      <p:sp>
        <p:nvSpPr>
          <p:cNvPr id="38" name="Текст 8">
            <a:extLst>
              <a:ext uri="{FF2B5EF4-FFF2-40B4-BE49-F238E27FC236}">
                <a16:creationId xmlns:a16="http://schemas.microsoft.com/office/drawing/2014/main" id="{BAD76A99-219B-023F-35AA-74EDFF6A51FC}"/>
              </a:ext>
            </a:extLst>
          </p:cNvPr>
          <p:cNvSpPr txBox="1">
            <a:spLocks/>
          </p:cNvSpPr>
          <p:nvPr/>
        </p:nvSpPr>
        <p:spPr>
          <a:xfrm>
            <a:off x="1558339" y="1279645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Краткая история команды:</a:t>
            </a:r>
          </a:p>
        </p:txBody>
      </p:sp>
      <p:sp>
        <p:nvSpPr>
          <p:cNvPr id="39" name="Прямоугольник с двумя учесеченными противолежащими углами 38">
            <a:extLst>
              <a:ext uri="{FF2B5EF4-FFF2-40B4-BE49-F238E27FC236}">
                <a16:creationId xmlns:a16="http://schemas.microsoft.com/office/drawing/2014/main" id="{1E07537C-8583-F5E2-35CB-73C7FC251F50}"/>
              </a:ext>
            </a:extLst>
          </p:cNvPr>
          <p:cNvSpPr/>
          <p:nvPr/>
        </p:nvSpPr>
        <p:spPr>
          <a:xfrm>
            <a:off x="371214" y="3936163"/>
            <a:ext cx="11485824" cy="2264611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A812662F-49C9-0A37-1671-EE5E187C65D2}"/>
              </a:ext>
            </a:extLst>
          </p:cNvPr>
          <p:cNvSpPr txBox="1">
            <a:spLocks/>
          </p:cNvSpPr>
          <p:nvPr/>
        </p:nvSpPr>
        <p:spPr>
          <a:xfrm>
            <a:off x="2469576" y="4905560"/>
            <a:ext cx="7318749" cy="10553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Мы прошли полный цикл разработки: спроектировали </a:t>
            </a:r>
            <a:r>
              <a:rPr lang="ru-RU" dirty="0" smtClean="0"/>
              <a:t>и реализовали кросс-серверную </a:t>
            </a:r>
            <a:r>
              <a:rPr lang="ru-RU" dirty="0"/>
              <a:t>архитектуру, создали тестовый </a:t>
            </a:r>
            <a:r>
              <a:rPr lang="ru-RU" dirty="0" smtClean="0"/>
              <a:t>клиент и сервер, </a:t>
            </a:r>
            <a:r>
              <a:rPr lang="ru-RU" dirty="0"/>
              <a:t>реализовали асинхронную обработку, упаковали решение в </a:t>
            </a:r>
            <a:r>
              <a:rPr lang="ru-RU" dirty="0" err="1"/>
              <a:t>Docker</a:t>
            </a:r>
            <a:r>
              <a:rPr lang="ru-RU" dirty="0"/>
              <a:t> и успешно развернули на внешнем хостинге.</a:t>
            </a:r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1AF2119E-43D8-37AF-C511-A59B0DD883B0}"/>
              </a:ext>
            </a:extLst>
          </p:cNvPr>
          <p:cNvSpPr txBox="1">
            <a:spLocks/>
          </p:cNvSpPr>
          <p:nvPr/>
        </p:nvSpPr>
        <p:spPr>
          <a:xfrm>
            <a:off x="716692" y="4176037"/>
            <a:ext cx="10824519" cy="567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С какими основными сложностями или вызовами 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вы столкнулись и как их преодолели?</a:t>
            </a:r>
          </a:p>
        </p:txBody>
      </p:sp>
      <p:sp>
        <p:nvSpPr>
          <p:cNvPr id="42" name="Прямоугольник с двумя учесеченными противолежащими углами 41">
            <a:extLst>
              <a:ext uri="{FF2B5EF4-FFF2-40B4-BE49-F238E27FC236}">
                <a16:creationId xmlns:a16="http://schemas.microsoft.com/office/drawing/2014/main" id="{A3083F99-8301-BC13-38FA-1AC792139512}"/>
              </a:ext>
            </a:extLst>
          </p:cNvPr>
          <p:cNvSpPr/>
          <p:nvPr/>
        </p:nvSpPr>
        <p:spPr>
          <a:xfrm>
            <a:off x="6096000" y="1016000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819ADE62-86A0-41CF-FEBE-6AC207E6AB95}"/>
              </a:ext>
            </a:extLst>
          </p:cNvPr>
          <p:cNvSpPr txBox="1">
            <a:spLocks/>
          </p:cNvSpPr>
          <p:nvPr/>
        </p:nvSpPr>
        <p:spPr>
          <a:xfrm>
            <a:off x="6474783" y="1772154"/>
            <a:ext cx="4945565" cy="141099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 smtClean="0"/>
              <a:t>Мы хотели реализовать действующий </a:t>
            </a:r>
            <a:r>
              <a:rPr lang="ru-RU" dirty="0"/>
              <a:t>прототип распределённой системы. Это </a:t>
            </a:r>
            <a:r>
              <a:rPr lang="ru-RU" dirty="0" smtClean="0"/>
              <a:t>даст понимание работы не только </a:t>
            </a:r>
            <a:r>
              <a:rPr lang="ru-RU" dirty="0"/>
              <a:t>абстрактных возможностей модели, </a:t>
            </a:r>
            <a:r>
              <a:rPr lang="ru-RU" dirty="0" smtClean="0"/>
              <a:t>но и позволит продемонстрировать функциональные возможности в </a:t>
            </a:r>
            <a:r>
              <a:rPr lang="ru-RU" dirty="0"/>
              <a:t>составе более крупной ИТ-инфраструктуры.</a:t>
            </a:r>
          </a:p>
        </p:txBody>
      </p:sp>
      <p:sp>
        <p:nvSpPr>
          <p:cNvPr id="44" name="Текст 8">
            <a:extLst>
              <a:ext uri="{FF2B5EF4-FFF2-40B4-BE49-F238E27FC236}">
                <a16:creationId xmlns:a16="http://schemas.microsoft.com/office/drawing/2014/main" id="{A0EBDB05-E223-F4C0-4AF4-743B80D718E1}"/>
              </a:ext>
            </a:extLst>
          </p:cNvPr>
          <p:cNvSpPr txBox="1">
            <a:spLocks/>
          </p:cNvSpPr>
          <p:nvPr/>
        </p:nvSpPr>
        <p:spPr>
          <a:xfrm>
            <a:off x="6163496" y="1243245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Почему вы выбрали именно эту задачу из предложенных на хакатоне?</a:t>
            </a:r>
          </a:p>
        </p:txBody>
      </p:sp>
      <p:sp>
        <p:nvSpPr>
          <p:cNvPr id="13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КОМАНДА «САМОДЕЛЬНОЕ </a:t>
            </a:r>
            <a:r>
              <a:rPr lang="en-US" dirty="0" smtClean="0">
                <a:latin typeface="+mn-lt"/>
              </a:rPr>
              <a:t>IT</a:t>
            </a:r>
            <a:r>
              <a:rPr lang="ru-RU" dirty="0" smtClean="0"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551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  <a:latin typeface="+mn-lt"/>
              </a:rPr>
              <a:t>Задачи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1216324" y="1437379"/>
            <a:ext cx="103516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-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Модели компьютерного зрения для точного распознавания инструментов</a:t>
            </a:r>
          </a:p>
          <a:p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 </a:t>
            </a:r>
            <a:r>
              <a:rPr lang="ru-RU" sz="1400" dirty="0" err="1">
                <a:solidFill>
                  <a:schemeClr val="accent6"/>
                </a:solidFill>
                <a:cs typeface="Amatic SC" panose="00000500000000000000" pitchFamily="2" charset="-79"/>
              </a:rPr>
              <a:t>Бэкенд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-сервиса </a:t>
            </a:r>
            <a:r>
              <a:rPr lang="ru-RU" sz="1400" dirty="0" err="1" smtClean="0">
                <a:solidFill>
                  <a:schemeClr val="accent6"/>
                </a:solidFill>
                <a:cs typeface="Amatic SC" panose="00000500000000000000" pitchFamily="2" charset="-79"/>
              </a:rPr>
              <a:t>AeroToolKit</a:t>
            </a:r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 </a:t>
            </a:r>
            <a:r>
              <a:rPr lang="en-US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http</a:t>
            </a:r>
            <a:r>
              <a:rPr lang="en-US" sz="1400" dirty="0">
                <a:solidFill>
                  <a:schemeClr val="accent6"/>
                </a:solidFill>
                <a:cs typeface="Amatic SC" panose="00000500000000000000" pitchFamily="2" charset="-79"/>
              </a:rPr>
              <a:t>://aerotoolkit.sytes.net:8000</a:t>
            </a:r>
            <a:r>
              <a:rPr lang="en-US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/</a:t>
            </a:r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 для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обработки данных и управления БД</a:t>
            </a:r>
          </a:p>
          <a:p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 Клиентского приложения </a:t>
            </a:r>
            <a:r>
              <a:rPr lang="ru-RU" sz="1400" dirty="0" err="1">
                <a:solidFill>
                  <a:schemeClr val="accent6"/>
                </a:solidFill>
                <a:cs typeface="Amatic SC" panose="00000500000000000000" pitchFamily="2" charset="-79"/>
              </a:rPr>
              <a:t>Photo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 </a:t>
            </a:r>
            <a:r>
              <a:rPr lang="ru-RU" sz="1400" dirty="0" err="1" smtClean="0">
                <a:solidFill>
                  <a:schemeClr val="accent6"/>
                </a:solidFill>
                <a:cs typeface="Amatic SC" panose="00000500000000000000" pitchFamily="2" charset="-79"/>
              </a:rPr>
              <a:t>Server</a:t>
            </a:r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 </a:t>
            </a:r>
            <a:r>
              <a:rPr lang="en-US" sz="1400" dirty="0">
                <a:solidFill>
                  <a:schemeClr val="accent6"/>
                </a:solidFill>
                <a:cs typeface="Amatic SC" panose="00000500000000000000" pitchFamily="2" charset="-79"/>
              </a:rPr>
              <a:t>http://aerotoolkit.sytes.net:8001/</a:t>
            </a:r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 для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удобной загрузки изображений</a:t>
            </a:r>
          </a:p>
          <a:p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 Асинхронной архитектуры с очередями задач для обеспечения масштабируемости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1216324" y="1052869"/>
            <a:ext cx="8264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6"/>
                </a:solidFill>
                <a:cs typeface="Amatic SC" panose="00000500000000000000" pitchFamily="2" charset="-79"/>
              </a:rPr>
              <a:t>Создать распределенную клиент-серверную платформу, состоящую из:</a:t>
            </a:r>
          </a:p>
        </p:txBody>
      </p:sp>
      <p:grpSp>
        <p:nvGrpSpPr>
          <p:cNvPr id="27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349532" y="2494162"/>
            <a:ext cx="5654861" cy="3762740"/>
            <a:chOff x="1027152" y="2693983"/>
            <a:chExt cx="6796849" cy="4462905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28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  <a:grpFill/>
          </p:grpSpPr>
          <p:sp>
            <p:nvSpPr>
              <p:cNvPr id="31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2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3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4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5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38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grpFill/>
            </p:grpSpPr>
            <p:sp>
              <p:nvSpPr>
                <p:cNvPr id="41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2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3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4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5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6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7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8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9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39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F43D9F-F201-460A-B5AB-10C4C6323FC9}"/>
                </a:ext>
              </a:extLst>
            </p:cNvPr>
            <p:cNvSpPr txBox="1"/>
            <p:nvPr/>
          </p:nvSpPr>
          <p:spPr>
            <a:xfrm>
              <a:off x="3048104" y="2978985"/>
              <a:ext cx="4038000" cy="25553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id-ID" sz="8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http://aerotoolkit.sytes.net:8001/</a:t>
              </a:r>
              <a:endParaRPr lang="id-ID" sz="8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grpSp>
        <p:nvGrpSpPr>
          <p:cNvPr id="50" name="Group 82">
            <a:extLst>
              <a:ext uri="{FF2B5EF4-FFF2-40B4-BE49-F238E27FC236}">
                <a16:creationId xmlns:a16="http://schemas.microsoft.com/office/drawing/2014/main" id="{476BE634-6695-4A59-B9FD-6815B89BADCA}"/>
              </a:ext>
            </a:extLst>
          </p:cNvPr>
          <p:cNvGrpSpPr>
            <a:grpSpLocks noChangeAspect="1"/>
          </p:cNvGrpSpPr>
          <p:nvPr/>
        </p:nvGrpSpPr>
        <p:grpSpPr>
          <a:xfrm>
            <a:off x="6083024" y="2519430"/>
            <a:ext cx="5616674" cy="3737331"/>
            <a:chOff x="1027152" y="2693983"/>
            <a:chExt cx="6796849" cy="4462905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51" name="Group 83">
              <a:extLst>
                <a:ext uri="{FF2B5EF4-FFF2-40B4-BE49-F238E27FC236}">
                  <a16:creationId xmlns:a16="http://schemas.microsoft.com/office/drawing/2014/main" id="{F753F412-8864-4B46-BFBD-0C8E827679D2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  <a:grpFill/>
          </p:grpSpPr>
          <p:sp>
            <p:nvSpPr>
              <p:cNvPr id="54" name="AutoShape 1">
                <a:extLst>
                  <a:ext uri="{FF2B5EF4-FFF2-40B4-BE49-F238E27FC236}">
                    <a16:creationId xmlns:a16="http://schemas.microsoft.com/office/drawing/2014/main" id="{48F16F12-B004-4ABE-AAA8-42D597EFDA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5" name="Rectangle 2">
                <a:extLst>
                  <a:ext uri="{FF2B5EF4-FFF2-40B4-BE49-F238E27FC236}">
                    <a16:creationId xmlns:a16="http://schemas.microsoft.com/office/drawing/2014/main" id="{92CE4B65-6103-4C38-92A7-2A427C04B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7" name="Oval 4">
                <a:extLst>
                  <a:ext uri="{FF2B5EF4-FFF2-40B4-BE49-F238E27FC236}">
                    <a16:creationId xmlns:a16="http://schemas.microsoft.com/office/drawing/2014/main" id="{D68B6E0E-D3C7-4493-A31B-8207DAE9C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8" name="Oval 5">
                <a:extLst>
                  <a:ext uri="{FF2B5EF4-FFF2-40B4-BE49-F238E27FC236}">
                    <a16:creationId xmlns:a16="http://schemas.microsoft.com/office/drawing/2014/main" id="{AA3A8A3A-E81C-4F16-9EA2-9F11A9775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9" name="Oval 6">
                <a:extLst>
                  <a:ext uri="{FF2B5EF4-FFF2-40B4-BE49-F238E27FC236}">
                    <a16:creationId xmlns:a16="http://schemas.microsoft.com/office/drawing/2014/main" id="{539165D2-E0B0-4B91-BDF2-5FF535A72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61" name="Group 93">
                <a:extLst>
                  <a:ext uri="{FF2B5EF4-FFF2-40B4-BE49-F238E27FC236}">
                    <a16:creationId xmlns:a16="http://schemas.microsoft.com/office/drawing/2014/main" id="{022AA45E-1A3D-4A3B-B08F-4D64E6102BF2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grpFill/>
            </p:grpSpPr>
            <p:sp>
              <p:nvSpPr>
                <p:cNvPr id="64" name="Freeform 13">
                  <a:extLst>
                    <a:ext uri="{FF2B5EF4-FFF2-40B4-BE49-F238E27FC236}">
                      <a16:creationId xmlns:a16="http://schemas.microsoft.com/office/drawing/2014/main" id="{2EE8F120-DDD5-495E-8097-10825D0A1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5" name="Freeform 14">
                  <a:extLst>
                    <a:ext uri="{FF2B5EF4-FFF2-40B4-BE49-F238E27FC236}">
                      <a16:creationId xmlns:a16="http://schemas.microsoft.com/office/drawing/2014/main" id="{899F88D3-5C91-4BBA-BE63-9371B4B35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6" name="Freeform 15">
                  <a:extLst>
                    <a:ext uri="{FF2B5EF4-FFF2-40B4-BE49-F238E27FC236}">
                      <a16:creationId xmlns:a16="http://schemas.microsoft.com/office/drawing/2014/main" id="{C1C5DCC2-9B40-4DA3-AB2F-ED9C5D891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7" name="Freeform 16">
                  <a:extLst>
                    <a:ext uri="{FF2B5EF4-FFF2-40B4-BE49-F238E27FC236}">
                      <a16:creationId xmlns:a16="http://schemas.microsoft.com/office/drawing/2014/main" id="{0721D991-881C-4DBE-AF30-E47AE304B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8" name="Freeform 17">
                  <a:extLst>
                    <a:ext uri="{FF2B5EF4-FFF2-40B4-BE49-F238E27FC236}">
                      <a16:creationId xmlns:a16="http://schemas.microsoft.com/office/drawing/2014/main" id="{97111254-2A6F-40F4-8741-1C703E43B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9" name="Freeform 18">
                  <a:extLst>
                    <a:ext uri="{FF2B5EF4-FFF2-40B4-BE49-F238E27FC236}">
                      <a16:creationId xmlns:a16="http://schemas.microsoft.com/office/drawing/2014/main" id="{3448ADF5-3363-4495-90EA-D3397EA0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0" name="Freeform 19">
                  <a:extLst>
                    <a:ext uri="{FF2B5EF4-FFF2-40B4-BE49-F238E27FC236}">
                      <a16:creationId xmlns:a16="http://schemas.microsoft.com/office/drawing/2014/main" id="{A11FFFD8-A688-46DB-9518-83D23CB9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1" name="Freeform 20">
                  <a:extLst>
                    <a:ext uri="{FF2B5EF4-FFF2-40B4-BE49-F238E27FC236}">
                      <a16:creationId xmlns:a16="http://schemas.microsoft.com/office/drawing/2014/main" id="{3B48C2AB-505E-4332-A44A-9D533A650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2" name="Freeform 21">
                  <a:extLst>
                    <a:ext uri="{FF2B5EF4-FFF2-40B4-BE49-F238E27FC236}">
                      <a16:creationId xmlns:a16="http://schemas.microsoft.com/office/drawing/2014/main" id="{EBFBAB80-64C2-4E27-A1CC-A218E6C35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62" name="Freeform 25">
                <a:extLst>
                  <a:ext uri="{FF2B5EF4-FFF2-40B4-BE49-F238E27FC236}">
                    <a16:creationId xmlns:a16="http://schemas.microsoft.com/office/drawing/2014/main" id="{27106E3B-5EE5-442B-87E5-0B8163B9997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63" name="Oval 6">
                <a:extLst>
                  <a:ext uri="{FF2B5EF4-FFF2-40B4-BE49-F238E27FC236}">
                    <a16:creationId xmlns:a16="http://schemas.microsoft.com/office/drawing/2014/main" id="{AFFAA0AD-114A-4831-ACE3-B8C4258E3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4BEAEF8-91EF-49C8-A667-2BC7D51C2397}"/>
                </a:ext>
              </a:extLst>
            </p:cNvPr>
            <p:cNvSpPr txBox="1"/>
            <p:nvPr/>
          </p:nvSpPr>
          <p:spPr>
            <a:xfrm>
              <a:off x="3301749" y="2738117"/>
              <a:ext cx="3532799" cy="25727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id-ID" sz="8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http://aerotoolkit.sytes.net:8000/</a:t>
              </a:r>
              <a:endParaRPr lang="id-ID" sz="8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53" name="Freeform 29">
              <a:extLst>
                <a:ext uri="{FF2B5EF4-FFF2-40B4-BE49-F238E27FC236}">
                  <a16:creationId xmlns:a16="http://schemas.microsoft.com/office/drawing/2014/main" id="{1C88632E-4E09-404A-9868-C0997FA11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pic>
        <p:nvPicPr>
          <p:cNvPr id="74" name="Рисунок 73"/>
          <p:cNvPicPr>
            <a:picLocks noChangeAspect="1"/>
          </p:cNvPicPr>
          <p:nvPr/>
        </p:nvPicPr>
        <p:blipFill>
          <a:blip r:embed="rId3"/>
          <a:srcRect t="1959" b="1959"/>
          <a:stretch>
            <a:fillRect/>
          </a:stretch>
        </p:blipFill>
        <p:spPr>
          <a:xfrm>
            <a:off x="427450" y="3047815"/>
            <a:ext cx="5497206" cy="3064509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80" name="Рисунок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83" y="2780004"/>
            <a:ext cx="5174432" cy="33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4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  <a:latin typeface="+mn-lt"/>
              </a:rPr>
              <a:t>Идея и подходы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442605" y="858496"/>
            <a:ext cx="755441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Гипотеза </a:t>
            </a:r>
            <a:r>
              <a:rPr lang="ru-RU" sz="1400" dirty="0"/>
              <a:t>состояла в том, чтобы подобрать модель с фокусом на простоту, не утяжеляя её громоздкой архитектурой, чтобы обеспечить быстродействие модели. </a:t>
            </a:r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Но </a:t>
            </a:r>
            <a:r>
              <a:rPr lang="ru-RU" sz="1400" dirty="0"/>
              <a:t>при этом стратегия состояла в том, чтобы сосредоточиться на тщательной подготовке и выборе данных для обучения. Предполагается, анализировать сложные случаи, где модель ошибается и далее предоставлять для обучения похожие случаи, а сами ошибочные распознавания оставлять для тестирования, добиваясь минимизации ошибки на них</a:t>
            </a:r>
            <a:r>
              <a:rPr lang="ru-RU" sz="1400" dirty="0" smtClean="0"/>
              <a:t>.</a:t>
            </a:r>
          </a:p>
          <a:p>
            <a:endParaRPr lang="ru-RU" sz="1400" dirty="0"/>
          </a:p>
          <a:p>
            <a:r>
              <a:rPr lang="ru-RU" sz="1400" dirty="0" smtClean="0"/>
              <a:t>Также предполагалось разместить модель на </a:t>
            </a:r>
            <a:r>
              <a:rPr lang="ru-RU" sz="1400" dirty="0" err="1" smtClean="0"/>
              <a:t>Web</a:t>
            </a:r>
            <a:r>
              <a:rPr lang="ru-RU" sz="1400" dirty="0" smtClean="0"/>
              <a:t>-сервисе, </a:t>
            </a:r>
            <a:r>
              <a:rPr lang="ru-RU" sz="1400" dirty="0"/>
              <a:t>находя компромисс между производительностью архитектуры приложения и требованиям </a:t>
            </a:r>
            <a:r>
              <a:rPr lang="ru-RU" sz="1400" dirty="0" smtClean="0"/>
              <a:t>к вычислительной мощности оборудования.</a:t>
            </a:r>
            <a:endParaRPr lang="ru-RU" sz="1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07" y="858495"/>
            <a:ext cx="3563376" cy="24363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07" y="3356012"/>
            <a:ext cx="3563376" cy="282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8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Технологии разработки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7" name="Picture 2" descr="Top 20 Programming Languages for Open-Source projects in 2024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03733"/>
            <a:ext cx="2421358" cy="145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itHub - microsoft/onnxruntime: ONNX Runtime: cross-platform, high  performance ML inferencing and training accelerator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152" y="973957"/>
            <a:ext cx="2288316" cy="114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04" y="2795510"/>
            <a:ext cx="2541503" cy="88040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4125" y="4494133"/>
            <a:ext cx="1483744" cy="151825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3863" y="2550673"/>
            <a:ext cx="2844627" cy="10810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8874" y="4735562"/>
            <a:ext cx="1380244" cy="119539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5221" y="1236326"/>
            <a:ext cx="2662648" cy="78762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604" y="4329634"/>
            <a:ext cx="2582734" cy="160563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3554" y="4735562"/>
            <a:ext cx="3489512" cy="119971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5129" y="2551922"/>
            <a:ext cx="1272930" cy="1183962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9311" y="1145930"/>
            <a:ext cx="2753109" cy="800212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27911" y="2462915"/>
            <a:ext cx="2121414" cy="12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  <a:latin typeface="+mn-lt"/>
              </a:rPr>
              <a:t>Описание решения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349532" y="1256726"/>
            <a:ext cx="8632736" cy="1029260"/>
            <a:chOff x="1770059" y="1241688"/>
            <a:chExt cx="8632736" cy="1328511"/>
          </a:xfrm>
        </p:grpSpPr>
        <p:sp>
          <p:nvSpPr>
            <p:cNvPr id="13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704487" y="1417469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Подготовка данных с изображениями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358339" y="1885405"/>
            <a:ext cx="7891409" cy="600186"/>
            <a:chOff x="1770059" y="1241688"/>
            <a:chExt cx="8721267" cy="1328511"/>
          </a:xfrm>
        </p:grpSpPr>
        <p:sp>
          <p:nvSpPr>
            <p:cNvPr id="16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793018" y="1414294"/>
              <a:ext cx="7698308" cy="885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Обучение моделей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349532" y="2514084"/>
            <a:ext cx="7900217" cy="600186"/>
            <a:chOff x="1770059" y="1241688"/>
            <a:chExt cx="8731000" cy="1328511"/>
          </a:xfrm>
        </p:grpSpPr>
        <p:sp>
          <p:nvSpPr>
            <p:cNvPr id="19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802751" y="1377387"/>
              <a:ext cx="7698308" cy="885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Анализ и интерпретация результатов работы моделей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243139" y="3175312"/>
            <a:ext cx="9884272" cy="1031637"/>
            <a:chOff x="1770059" y="286672"/>
            <a:chExt cx="9495645" cy="2283527"/>
          </a:xfrm>
        </p:grpSpPr>
        <p:sp>
          <p:nvSpPr>
            <p:cNvPr id="24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769957" y="286672"/>
              <a:ext cx="8495747" cy="885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Постобработка после </a:t>
              </a:r>
              <a:r>
                <a:rPr lang="ru-RU" sz="2000" dirty="0" err="1" smtClean="0">
                  <a:solidFill>
                    <a:srgbClr val="F92571"/>
                  </a:solidFill>
                </a:rPr>
                <a:t>инференса</a:t>
              </a:r>
              <a:r>
                <a:rPr lang="ru-RU" sz="2000" dirty="0" smtClean="0">
                  <a:solidFill>
                    <a:srgbClr val="F92571"/>
                  </a:solidFill>
                </a:rPr>
                <a:t> для интеграции в </a:t>
              </a:r>
              <a:r>
                <a:rPr lang="en-US" sz="2000" dirty="0" smtClean="0">
                  <a:solidFill>
                    <a:srgbClr val="F92571"/>
                  </a:solidFill>
                </a:rPr>
                <a:t>web-</a:t>
              </a:r>
              <a:r>
                <a:rPr lang="ru-RU" sz="2000" dirty="0" smtClean="0">
                  <a:solidFill>
                    <a:srgbClr val="F92571"/>
                  </a:solidFill>
                </a:rPr>
                <a:t>сервис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038624" y="3775235"/>
            <a:ext cx="8504046" cy="919781"/>
            <a:chOff x="1770059" y="534265"/>
            <a:chExt cx="8169687" cy="2035934"/>
          </a:xfrm>
        </p:grpSpPr>
        <p:sp>
          <p:nvSpPr>
            <p:cNvPr id="27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9" y="534265"/>
              <a:ext cx="7698308" cy="885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Разработка </a:t>
              </a:r>
              <a:r>
                <a:rPr lang="en-US" sz="2000" dirty="0" smtClean="0">
                  <a:solidFill>
                    <a:srgbClr val="F92571"/>
                  </a:solidFill>
                </a:rPr>
                <a:t>web-</a:t>
              </a:r>
              <a:r>
                <a:rPr lang="ru-RU" sz="2000" dirty="0" smtClean="0">
                  <a:solidFill>
                    <a:srgbClr val="F92571"/>
                  </a:solidFill>
                </a:rPr>
                <a:t>сервиса для работы модели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283" y="3717428"/>
            <a:ext cx="3919290" cy="259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0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омер слайда 8">
            <a:extLst>
              <a:ext uri="{FF2B5EF4-FFF2-40B4-BE49-F238E27FC236}">
                <a16:creationId xmlns:a16="http://schemas.microsoft.com/office/drawing/2014/main" id="{005B0424-AA26-4EA9-832B-906AB779F2A9}"/>
              </a:ext>
            </a:extLst>
          </p:cNvPr>
          <p:cNvSpPr txBox="1">
            <a:spLocks/>
          </p:cNvSpPr>
          <p:nvPr/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22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1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8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77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DCC5B9-D646-4B76-891F-6FF4E74E9CB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456D5B0-F375-49C6-A314-52E6BED10C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51" y="1537907"/>
            <a:ext cx="5973844" cy="1245260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Ручная разметка</a:t>
            </a:r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064051" y="1993767"/>
            <a:ext cx="5973844" cy="535970"/>
          </a:xfrm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О</a:t>
            </a:r>
            <a:r>
              <a:rPr lang="ru-RU" dirty="0" smtClean="0">
                <a:solidFill>
                  <a:schemeClr val="accent6"/>
                </a:solidFill>
              </a:rPr>
              <a:t>беспечивает уверенность в качестве разметки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19" name="Текст 6">
            <a:extLst>
              <a:ext uri="{FF2B5EF4-FFF2-40B4-BE49-F238E27FC236}">
                <a16:creationId xmlns:a16="http://schemas.microsoft.com/office/drawing/2014/main" id="{37602292-3E6F-4E28-8A49-D2719D16F8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4051" y="3830186"/>
            <a:ext cx="5973844" cy="1121376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Разделение </a:t>
            </a:r>
            <a:r>
              <a:rPr lang="ru-RU" dirty="0" err="1" smtClean="0">
                <a:solidFill>
                  <a:schemeClr val="accent6"/>
                </a:solidFill>
              </a:rPr>
              <a:t>датасета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0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14322" y="4383319"/>
            <a:ext cx="5573142" cy="758024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accent6"/>
                </a:solidFill>
              </a:rPr>
              <a:t>Самые сложные для распознавания кадры были оставлены для теста, то есть мы не обучали на них модель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2456D5B0-F375-49C6-A314-52E6BED10C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51" y="2719518"/>
            <a:ext cx="5973844" cy="1051470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Аугментация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064051" y="3163597"/>
            <a:ext cx="5973844" cy="345321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Дополнительные сложные аугментации</a:t>
            </a:r>
            <a:endParaRPr lang="ru-RU" dirty="0">
              <a:solidFill>
                <a:schemeClr val="accent6"/>
              </a:solidFill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26" y="3919463"/>
            <a:ext cx="2752265" cy="2064198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2" b="10489"/>
          <a:stretch/>
        </p:blipFill>
        <p:spPr>
          <a:xfrm>
            <a:off x="818545" y="1264860"/>
            <a:ext cx="2701031" cy="2140257"/>
          </a:xfrm>
          <a:prstGeom prst="rect">
            <a:avLst/>
          </a:prstGeom>
        </p:spPr>
      </p:pic>
      <p:sp>
        <p:nvSpPr>
          <p:cNvPr id="25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42889" y="904013"/>
            <a:ext cx="1547672" cy="362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Train-</a:t>
            </a:r>
            <a:r>
              <a:rPr lang="ru-RU" dirty="0" smtClean="0">
                <a:solidFill>
                  <a:schemeClr val="accent6"/>
                </a:solidFill>
              </a:rPr>
              <a:t>выборк</a:t>
            </a:r>
            <a:r>
              <a:rPr lang="ru-RU" dirty="0">
                <a:solidFill>
                  <a:schemeClr val="accent6"/>
                </a:solidFill>
              </a:rPr>
              <a:t>а</a:t>
            </a:r>
            <a:endParaRPr lang="ru-RU" dirty="0" smtClean="0">
              <a:solidFill>
                <a:schemeClr val="accent6"/>
              </a:solidFill>
            </a:endParaRPr>
          </a:p>
        </p:txBody>
      </p:sp>
      <p:sp>
        <p:nvSpPr>
          <p:cNvPr id="26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56089" y="3514793"/>
            <a:ext cx="1717255" cy="315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Test-</a:t>
            </a:r>
            <a:r>
              <a:rPr lang="ru-RU" dirty="0" smtClean="0">
                <a:solidFill>
                  <a:schemeClr val="accent6"/>
                </a:solidFill>
              </a:rPr>
              <a:t>выборка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94044" y="442973"/>
            <a:ext cx="4993034" cy="3689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78755">
              <a:lnSpc>
                <a:spcPct val="90000"/>
              </a:lnSpc>
              <a:spcBef>
                <a:spcPct val="0"/>
              </a:spcBef>
            </a:pPr>
            <a:r>
              <a:rPr lang="ru-RU" sz="1997" b="1" dirty="0">
                <a:solidFill>
                  <a:schemeClr val="accent6"/>
                </a:solidFill>
                <a:ea typeface="+mj-ea"/>
                <a:cs typeface="Amatic SC" panose="00000500000000000000" pitchFamily="2" charset="-79"/>
              </a:rPr>
              <a:t>Подготовка данных с изображениями</a:t>
            </a:r>
          </a:p>
        </p:txBody>
      </p:sp>
    </p:spTree>
    <p:extLst>
      <p:ext uri="{BB962C8B-B14F-4D97-AF65-F5344CB8AC3E}">
        <p14:creationId xmlns:p14="http://schemas.microsoft.com/office/powerpoint/2010/main" val="158227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1">
      <a:dk1>
        <a:srgbClr val="000000"/>
      </a:dk1>
      <a:lt1>
        <a:srgbClr val="FFFFFF"/>
      </a:lt1>
      <a:dk2>
        <a:srgbClr val="1C1D22"/>
      </a:dk2>
      <a:lt2>
        <a:srgbClr val="E5E7E9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FF0053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11190</TotalTime>
  <Words>1423</Words>
  <Application>Microsoft Office PowerPoint</Application>
  <PresentationFormat>Широкоэкранный</PresentationFormat>
  <Paragraphs>293</Paragraphs>
  <Slides>19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8" baseType="lpstr">
      <vt:lpstr>Amatic SC</vt:lpstr>
      <vt:lpstr>Arial</vt:lpstr>
      <vt:lpstr>Calibri</vt:lpstr>
      <vt:lpstr>Lato Light</vt:lpstr>
      <vt:lpstr>Montserrat</vt:lpstr>
      <vt:lpstr>Poppins Light</vt:lpstr>
      <vt:lpstr>quote-cjk-patch</vt:lpstr>
      <vt:lpstr>Wingdings</vt:lpstr>
      <vt:lpstr>Для Академия инноваторов 16_9</vt:lpstr>
      <vt:lpstr>Самодельное IT</vt:lpstr>
      <vt:lpstr>КОМАНДА «САМОДЕЛЬНОЕ IT»</vt:lpstr>
      <vt:lpstr>КОМАНДА «САМОДЕЛЬНОЕ IT»</vt:lpstr>
      <vt:lpstr>КОМАНДА «САМОДЕЛЬНОЕ IT»</vt:lpstr>
      <vt:lpstr>Задачи</vt:lpstr>
      <vt:lpstr>Идея и подходы</vt:lpstr>
      <vt:lpstr>Технологии разработки</vt:lpstr>
      <vt:lpstr>Описание решения</vt:lpstr>
      <vt:lpstr>Презентация PowerPoint</vt:lpstr>
      <vt:lpstr>Подбор архитектуры модели</vt:lpstr>
      <vt:lpstr>Результаты решений</vt:lpstr>
      <vt:lpstr>Результаты решений</vt:lpstr>
      <vt:lpstr>Взаимодействие между моделью и пользователем</vt:lpstr>
      <vt:lpstr>Архитектура решения web-приложения</vt:lpstr>
      <vt:lpstr>Скорость работы web-приложения</vt:lpstr>
      <vt:lpstr>ФУНКЦИОНАЛЬНЫЕ ВОЗМОЖНОСТИ СЕРВИСА</vt:lpstr>
      <vt:lpstr>ПРЕИМУЩЕСТВА СЕРВИСА</vt:lpstr>
      <vt:lpstr>ЗАКЛЮЧЕНИЕ</vt:lpstr>
      <vt:lpstr>Предложения по развитию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Svetlana</cp:lastModifiedBy>
  <cp:revision>307</cp:revision>
  <dcterms:created xsi:type="dcterms:W3CDTF">2023-05-15T07:36:23Z</dcterms:created>
  <dcterms:modified xsi:type="dcterms:W3CDTF">2025-11-16T15:39:41Z</dcterms:modified>
</cp:coreProperties>
</file>